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4" r:id="rId7"/>
    <p:sldId id="265" r:id="rId8"/>
  </p:sldIdLst>
  <p:sldSz cx="9144000" cy="5143500" type="screen16x9"/>
  <p:notesSz cx="6858000" cy="9144000"/>
  <p:embeddedFontLst>
    <p:embeddedFont>
      <p:font typeface="Baskerville Old Face" panose="02020602080505020303" pitchFamily="18" charset="0"/>
      <p:regular r:id="rId10"/>
    </p:embeddedFont>
    <p:embeddedFont>
      <p:font typeface="Bookman Old Style" panose="02050604050505020204" pitchFamily="18" charset="0"/>
      <p:regular r:id="rId11"/>
      <p:bold r:id="rId12"/>
      <p:italic r:id="rId13"/>
      <p:boldItalic r:id="rId14"/>
    </p:embeddedFont>
    <p:embeddedFont>
      <p:font typeface="Lucida Calligraphy" panose="03010101010101010101" pitchFamily="66" charset="0"/>
      <p:regular r:id="rId15"/>
    </p:embeddedFont>
    <p:embeddedFont>
      <p:font typeface="Lucida Handwriting" panose="03010101010101010101" pitchFamily="66" charset="0"/>
      <p:regular r:id="rId16"/>
    </p:embeddedFont>
    <p:embeddedFont>
      <p:font typeface="Lucida Sans" panose="020B0602030504020204" pitchFamily="3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7" d="100"/>
          <a:sy n="107" d="100"/>
        </p:scale>
        <p:origin x="4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svg>
</file>

<file path=ppt/media/image21.png>
</file>

<file path=ppt/media/image22.jpg>
</file>

<file path=ppt/media/image23.png>
</file>

<file path=ppt/media/image24.jp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c6f9e470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c6f9e470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9e47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9e47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c6f9e470d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c6f9e470d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c6f9e470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c6f9e470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9e470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9e470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11"/>
          <p:cNvSpPr txBox="1">
            <a:spLocks noGrp="1"/>
          </p:cNvSpPr>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txBox="1">
            <a:spLocks noGrp="1"/>
          </p:cNvSpPr>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a:endParaRPr/>
          </a:p>
        </p:txBody>
      </p:sp>
      <p:sp>
        <p:nvSpPr>
          <p:cNvPr id="27" name="Google Shape;27;p3"/>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4"/>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4"/>
          <p:cNvSpPr txBox="1">
            <a:spLocks noGrp="1"/>
          </p:cNvSpPr>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8" Type="http://schemas.openxmlformats.org/officeDocument/2006/relationships/image" Target="../media/image8.svg"/><Relationship Id="rId13" Type="http://schemas.openxmlformats.org/officeDocument/2006/relationships/image" Target="../media/image13.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svg"/><Relationship Id="rId2" Type="http://schemas.openxmlformats.org/officeDocument/2006/relationships/notesSlide" Target="../notesSlides/notesSlide3.xml"/><Relationship Id="rId16" Type="http://schemas.openxmlformats.org/officeDocument/2006/relationships/image" Target="../media/image16.svg"/><Relationship Id="rId1" Type="http://schemas.openxmlformats.org/officeDocument/2006/relationships/slideLayout" Target="../slideLayouts/slideLayout5.xml"/><Relationship Id="rId6" Type="http://schemas.openxmlformats.org/officeDocument/2006/relationships/image" Target="../media/image6.svg"/><Relationship Id="rId11" Type="http://schemas.openxmlformats.org/officeDocument/2006/relationships/image" Target="../media/image11.png"/><Relationship Id="rId5" Type="http://schemas.openxmlformats.org/officeDocument/2006/relationships/image" Target="../media/image5.png"/><Relationship Id="rId15" Type="http://schemas.openxmlformats.org/officeDocument/2006/relationships/image" Target="../media/image15.png"/><Relationship Id="rId10" Type="http://schemas.openxmlformats.org/officeDocument/2006/relationships/image" Target="../media/image10.svg"/><Relationship Id="rId4" Type="http://schemas.openxmlformats.org/officeDocument/2006/relationships/image" Target="../media/image4.svg"/><Relationship Id="rId9" Type="http://schemas.openxmlformats.org/officeDocument/2006/relationships/image" Target="../media/image9.png"/><Relationship Id="rId14" Type="http://schemas.openxmlformats.org/officeDocument/2006/relationships/image" Target="../media/image14.sv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18.sv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6.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3"/>
          <p:cNvSpPr txBox="1">
            <a:spLocks noGrp="1"/>
          </p:cNvSpPr>
          <p:nvPr>
            <p:ph type="ctrTitle"/>
          </p:nvPr>
        </p:nvSpPr>
        <p:spPr>
          <a:xfrm>
            <a:off x="376644" y="1210866"/>
            <a:ext cx="8222100" cy="83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Lucida Handwriting" panose="03010101010101010101" pitchFamily="66" charset="0"/>
              </a:rPr>
              <a:t>Freemium  to  Premium</a:t>
            </a:r>
            <a:endParaRPr dirty="0">
              <a:latin typeface="Lucida Handwriting" panose="03010101010101010101" pitchFamily="66" charset="0"/>
            </a:endParaRPr>
          </a:p>
        </p:txBody>
      </p:sp>
      <p:sp>
        <p:nvSpPr>
          <p:cNvPr id="86" name="Google Shape;86;p13"/>
          <p:cNvSpPr txBox="1">
            <a:spLocks noGrp="1"/>
          </p:cNvSpPr>
          <p:nvPr>
            <p:ph type="subTitle" idx="1"/>
          </p:nvPr>
        </p:nvSpPr>
        <p:spPr>
          <a:xfrm>
            <a:off x="2484039" y="2049666"/>
            <a:ext cx="8222100" cy="432900"/>
          </a:xfrm>
          <a:prstGeom prst="rect">
            <a:avLst/>
          </a:prstGeom>
        </p:spPr>
        <p:txBody>
          <a:bodyPr spcFirstLastPara="1" wrap="square" lIns="91425" tIns="91425" rIns="91425" bIns="91425" anchor="t" anchorCtr="0">
            <a:noAutofit/>
          </a:bodyPr>
          <a:lstStyle/>
          <a:p>
            <a:r>
              <a:rPr lang="en-US" dirty="0">
                <a:latin typeface="Lucida Sans" panose="020B0602030504020204" pitchFamily="34" charset="0"/>
              </a:rPr>
              <a:t>- An Innovative Offer Strategy to Drive Growth</a:t>
            </a:r>
          </a:p>
        </p:txBody>
      </p:sp>
      <p:sp>
        <p:nvSpPr>
          <p:cNvPr id="2" name="TextBox 1">
            <a:extLst>
              <a:ext uri="{FF2B5EF4-FFF2-40B4-BE49-F238E27FC236}">
                <a16:creationId xmlns:a16="http://schemas.microsoft.com/office/drawing/2014/main" id="{2B9C8283-0949-03A0-FD95-A653D5C67755}"/>
              </a:ext>
            </a:extLst>
          </p:cNvPr>
          <p:cNvSpPr txBox="1"/>
          <p:nvPr/>
        </p:nvSpPr>
        <p:spPr>
          <a:xfrm>
            <a:off x="728663" y="2728913"/>
            <a:ext cx="7086600" cy="1600438"/>
          </a:xfrm>
          <a:prstGeom prst="rect">
            <a:avLst/>
          </a:prstGeom>
          <a:noFill/>
        </p:spPr>
        <p:txBody>
          <a:bodyPr wrap="square" rtlCol="0">
            <a:spAutoFit/>
          </a:bodyPr>
          <a:lstStyle/>
          <a:p>
            <a:pPr marL="285750" indent="-285750">
              <a:lnSpc>
                <a:spcPct val="200000"/>
              </a:lnSpc>
              <a:buClr>
                <a:schemeClr val="bg1"/>
              </a:buClr>
              <a:buFont typeface="Wingdings" panose="05000000000000000000" pitchFamily="2" charset="2"/>
              <a:buChar char="Ø"/>
            </a:pPr>
            <a:r>
              <a:rPr lang="en-US" dirty="0">
                <a:solidFill>
                  <a:schemeClr val="bg1"/>
                </a:solidFill>
                <a:latin typeface="Baskerville Old Face" panose="02020602080505020303" pitchFamily="18" charset="0"/>
              </a:rPr>
              <a:t>India has millions of free users; very few convert to Premium.</a:t>
            </a:r>
          </a:p>
          <a:p>
            <a:pPr marL="285750" indent="-285750">
              <a:lnSpc>
                <a:spcPct val="200000"/>
              </a:lnSpc>
              <a:buClr>
                <a:schemeClr val="bg1"/>
              </a:buClr>
              <a:buFont typeface="Wingdings" panose="05000000000000000000" pitchFamily="2" charset="2"/>
              <a:buChar char="Ø"/>
            </a:pPr>
            <a:r>
              <a:rPr lang="en-US" dirty="0">
                <a:solidFill>
                  <a:schemeClr val="bg1"/>
                </a:solidFill>
                <a:latin typeface="Baskerville Old Face" panose="02020602080505020303" pitchFamily="18" charset="0"/>
              </a:rPr>
              <a:t>Highlight benefits of Premium: ad-free, offline, high-quality audio.</a:t>
            </a:r>
          </a:p>
          <a:p>
            <a:pPr marL="285750" indent="-285750">
              <a:lnSpc>
                <a:spcPct val="200000"/>
              </a:lnSpc>
              <a:buClr>
                <a:schemeClr val="bg1"/>
              </a:buClr>
              <a:buFont typeface="Wingdings" panose="05000000000000000000" pitchFamily="2" charset="2"/>
              <a:buChar char="Ø"/>
            </a:pPr>
            <a:r>
              <a:rPr lang="en-US" dirty="0">
                <a:solidFill>
                  <a:schemeClr val="bg1"/>
                </a:solidFill>
                <a:latin typeface="Baskerville Old Face" panose="02020602080505020303" pitchFamily="18" charset="0"/>
              </a:rPr>
              <a:t>Bar chart showing % of free vs. premium users in India.</a:t>
            </a:r>
          </a:p>
          <a:p>
            <a:endParaRPr lang="en-IN"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fade">
                                      <p:cBhvr>
                                        <p:cTn id="7" dur="500"/>
                                        <p:tgtEl>
                                          <p:spTgt spid="8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86">
                                            <p:txEl>
                                              <p:pRg st="0" end="0"/>
                                            </p:txEl>
                                          </p:spTgt>
                                        </p:tgtEl>
                                        <p:attrNameLst>
                                          <p:attrName>style.visibility</p:attrName>
                                        </p:attrNameLst>
                                      </p:cBhvr>
                                      <p:to>
                                        <p:strVal val="visible"/>
                                      </p:to>
                                    </p:set>
                                    <p:anim calcmode="lin" valueType="num">
                                      <p:cBhvr additive="base">
                                        <p:cTn id="12" dur="500" fill="hold"/>
                                        <p:tgtEl>
                                          <p:spTgt spid="86">
                                            <p:txEl>
                                              <p:pRg st="0" end="0"/>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8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
                                            <p:txEl>
                                              <p:pRg st="0" end="0"/>
                                            </p:txEl>
                                          </p:spTgt>
                                        </p:tgtEl>
                                        <p:attrNameLst>
                                          <p:attrName>style.visibility</p:attrName>
                                        </p:attrNameLst>
                                      </p:cBhvr>
                                      <p:to>
                                        <p:strVal val="visible"/>
                                      </p:to>
                                    </p:set>
                                    <p:animEffect transition="in" filter="fade">
                                      <p:cBhvr>
                                        <p:cTn id="18" dur="1000"/>
                                        <p:tgtEl>
                                          <p:spTgt spid="2">
                                            <p:txEl>
                                              <p:pRg st="0" end="0"/>
                                            </p:txEl>
                                          </p:spTgt>
                                        </p:tgtEl>
                                      </p:cBhvr>
                                    </p:animEffect>
                                    <p:anim calcmode="lin" valueType="num">
                                      <p:cBhvr>
                                        <p:cTn id="19"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2">
                                            <p:txEl>
                                              <p:pRg st="0" end="0"/>
                                            </p:txEl>
                                          </p:spTgt>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animEffect transition="in" filter="fade">
                                      <p:cBhvr>
                                        <p:cTn id="23" dur="1000"/>
                                        <p:tgtEl>
                                          <p:spTgt spid="2">
                                            <p:txEl>
                                              <p:pRg st="1" end="1"/>
                                            </p:txEl>
                                          </p:spTgt>
                                        </p:tgtEl>
                                      </p:cBhvr>
                                    </p:animEffect>
                                    <p:anim calcmode="lin" valueType="num">
                                      <p:cBhvr>
                                        <p:cTn id="24"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25" dur="1000" fill="hold"/>
                                        <p:tgtEl>
                                          <p:spTgt spid="2">
                                            <p:txEl>
                                              <p:pRg st="1" end="1"/>
                                            </p:txEl>
                                          </p:spTgt>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0"/>
                                  </p:stCondLst>
                                  <p:childTnLst>
                                    <p:set>
                                      <p:cBhvr>
                                        <p:cTn id="27" dur="1" fill="hold">
                                          <p:stCondLst>
                                            <p:cond delay="0"/>
                                          </p:stCondLst>
                                        </p:cTn>
                                        <p:tgtEl>
                                          <p:spTgt spid="2">
                                            <p:txEl>
                                              <p:pRg st="2" end="2"/>
                                            </p:txEl>
                                          </p:spTgt>
                                        </p:tgtEl>
                                        <p:attrNameLst>
                                          <p:attrName>style.visibility</p:attrName>
                                        </p:attrNameLst>
                                      </p:cBhvr>
                                      <p:to>
                                        <p:strVal val="visible"/>
                                      </p:to>
                                    </p:set>
                                    <p:animEffect transition="in" filter="fade">
                                      <p:cBhvr>
                                        <p:cTn id="28" dur="1000"/>
                                        <p:tgtEl>
                                          <p:spTgt spid="2">
                                            <p:txEl>
                                              <p:pRg st="2" end="2"/>
                                            </p:txEl>
                                          </p:spTgt>
                                        </p:tgtEl>
                                      </p:cBhvr>
                                    </p:animEffect>
                                    <p:anim calcmode="lin" valueType="num">
                                      <p:cBhvr>
                                        <p:cTn id="29"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30"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 grpId="0"/>
      <p:bldP spid="8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a:off x="311700" y="194500"/>
            <a:ext cx="8520600" cy="962788"/>
          </a:xfrm>
          <a:prstGeom prst="rect">
            <a:avLst/>
          </a:prstGeom>
        </p:spPr>
        <p:txBody>
          <a:bodyPr spcFirstLastPara="1" wrap="square" lIns="91425" tIns="91425" rIns="91425" bIns="91425" anchor="t" anchorCtr="0">
            <a:noAutofit/>
          </a:bodyPr>
          <a:lstStyle/>
          <a:p>
            <a:pPr>
              <a:lnSpc>
                <a:spcPct val="150000"/>
              </a:lnSpc>
            </a:pPr>
            <a:r>
              <a:rPr lang="en-IN" sz="3200" b="1" dirty="0">
                <a:latin typeface="Lucida Calligraphy" panose="03010101010101010101" pitchFamily="66" charset="0"/>
              </a:rPr>
              <a:t>     Audience Segmentation</a:t>
            </a:r>
            <a:br>
              <a:rPr lang="en-IN" b="1" dirty="0"/>
            </a:br>
            <a:r>
              <a:rPr lang="en-IN" sz="1800" dirty="0">
                <a:solidFill>
                  <a:schemeClr val="bg2">
                    <a:lumMod val="50000"/>
                  </a:schemeClr>
                </a:solidFill>
                <a:latin typeface="Baskerville Old Face" panose="02020602080505020303" pitchFamily="18" charset="0"/>
              </a:rPr>
              <a:t>Who Are We Targeting?</a:t>
            </a:r>
            <a:br>
              <a:rPr lang="en-IN" sz="1600" dirty="0">
                <a:solidFill>
                  <a:schemeClr val="bg2">
                    <a:lumMod val="50000"/>
                  </a:schemeClr>
                </a:solidFill>
                <a:latin typeface="Baskerville Old Face" panose="02020602080505020303" pitchFamily="18" charset="0"/>
              </a:rPr>
            </a:br>
            <a:r>
              <a:rPr lang="en-IN" sz="1600" b="1" dirty="0">
                <a:solidFill>
                  <a:schemeClr val="bg2"/>
                </a:solidFill>
                <a:latin typeface="Baskerville Old Face" panose="02020602080505020303" pitchFamily="18" charset="0"/>
              </a:rPr>
              <a:t>Personas:</a:t>
            </a:r>
            <a:br>
              <a:rPr lang="en-IN" sz="1600" dirty="0">
                <a:latin typeface="Baskerville Old Face" panose="02020602080505020303" pitchFamily="18" charset="0"/>
              </a:rPr>
            </a:br>
            <a:r>
              <a:rPr lang="en-IN" sz="1600" b="1" dirty="0">
                <a:latin typeface="Baskerville Old Face" panose="02020602080505020303" pitchFamily="18" charset="0"/>
              </a:rPr>
              <a:t>Student Sneha (20):</a:t>
            </a:r>
            <a:r>
              <a:rPr lang="en-IN" sz="1600" dirty="0">
                <a:latin typeface="Baskerville Old Face" panose="02020602080505020303" pitchFamily="18" charset="0"/>
              </a:rPr>
              <a:t> </a:t>
            </a:r>
            <a:r>
              <a:rPr lang="en-IN" sz="1600" dirty="0">
                <a:solidFill>
                  <a:schemeClr val="bg2"/>
                </a:solidFill>
                <a:latin typeface="Baskerville Old Face" panose="02020602080505020303" pitchFamily="18" charset="0"/>
              </a:rPr>
              <a:t>Loves K-pop, budget-conscious, always on Instagram.</a:t>
            </a:r>
            <a:br>
              <a:rPr lang="en-IN" sz="1600" dirty="0">
                <a:solidFill>
                  <a:schemeClr val="bg2"/>
                </a:solidFill>
                <a:latin typeface="Baskerville Old Face" panose="02020602080505020303" pitchFamily="18" charset="0"/>
              </a:rPr>
            </a:br>
            <a:r>
              <a:rPr lang="en-IN" sz="1600" b="1" dirty="0">
                <a:latin typeface="Baskerville Old Face" panose="02020602080505020303" pitchFamily="18" charset="0"/>
              </a:rPr>
              <a:t>Regional Ramesh (27):</a:t>
            </a:r>
            <a:r>
              <a:rPr lang="en-IN" sz="1600" dirty="0">
                <a:latin typeface="Baskerville Old Face" panose="02020602080505020303" pitchFamily="18" charset="0"/>
              </a:rPr>
              <a:t> </a:t>
            </a:r>
            <a:r>
              <a:rPr lang="en-IN" sz="1600" dirty="0">
                <a:solidFill>
                  <a:schemeClr val="bg2"/>
                </a:solidFill>
                <a:latin typeface="Baskerville Old Face" panose="02020602080505020303" pitchFamily="18" charset="0"/>
              </a:rPr>
              <a:t>Listens to Telugu/Hindi music, new to streaming.</a:t>
            </a:r>
            <a:br>
              <a:rPr lang="en-IN" sz="1600" dirty="0">
                <a:solidFill>
                  <a:schemeClr val="bg2"/>
                </a:solidFill>
                <a:latin typeface="Baskerville Old Face" panose="02020602080505020303" pitchFamily="18" charset="0"/>
              </a:rPr>
            </a:br>
            <a:r>
              <a:rPr lang="en-IN" sz="1600" b="1" dirty="0">
                <a:latin typeface="Baskerville Old Face" panose="02020602080505020303" pitchFamily="18" charset="0"/>
              </a:rPr>
              <a:t>Busy Bhavya (30):</a:t>
            </a:r>
            <a:r>
              <a:rPr lang="en-IN" sz="1600" dirty="0">
                <a:latin typeface="Baskerville Old Face" panose="02020602080505020303" pitchFamily="18" charset="0"/>
              </a:rPr>
              <a:t> </a:t>
            </a:r>
            <a:r>
              <a:rPr lang="en-IN" sz="1600" dirty="0">
                <a:solidFill>
                  <a:schemeClr val="bg2"/>
                </a:solidFill>
                <a:latin typeface="Baskerville Old Face" panose="02020602080505020303" pitchFamily="18" charset="0"/>
              </a:rPr>
              <a:t>Gym-goer, listens during commute, dislikes ads.</a:t>
            </a:r>
            <a:br>
              <a:rPr lang="en-IN" sz="1600" dirty="0">
                <a:solidFill>
                  <a:schemeClr val="bg2"/>
                </a:solidFill>
                <a:latin typeface="Baskerville Old Face" panose="02020602080505020303" pitchFamily="18" charset="0"/>
              </a:rPr>
            </a:br>
            <a:r>
              <a:rPr lang="en-US" sz="1600" b="1" dirty="0">
                <a:latin typeface="Baskerville Old Face" panose="02020602080505020303" pitchFamily="18" charset="0"/>
              </a:rPr>
              <a:t>Indie Ishan (24):</a:t>
            </a:r>
            <a:r>
              <a:rPr lang="en-US" sz="1600" dirty="0">
                <a:latin typeface="Baskerville Old Face" panose="02020602080505020303" pitchFamily="18" charset="0"/>
              </a:rPr>
              <a:t> </a:t>
            </a:r>
            <a:r>
              <a:rPr lang="en-US" sz="1600" dirty="0">
                <a:solidFill>
                  <a:schemeClr val="bg2"/>
                </a:solidFill>
                <a:latin typeface="Baskerville Old Face" panose="02020602080505020303" pitchFamily="18" charset="0"/>
              </a:rPr>
              <a:t>Fan of independent artists, seeks ad-free sessions to support creators.</a:t>
            </a:r>
            <a:br>
              <a:rPr lang="en-US" sz="1600" dirty="0">
                <a:solidFill>
                  <a:schemeClr val="bg2"/>
                </a:solidFill>
                <a:latin typeface="Baskerville Old Face" panose="02020602080505020303" pitchFamily="18" charset="0"/>
              </a:rPr>
            </a:br>
            <a:r>
              <a:rPr lang="en-US" sz="1600" b="1" dirty="0">
                <a:latin typeface="Baskerville Old Face" panose="02020602080505020303" pitchFamily="18" charset="0"/>
              </a:rPr>
              <a:t>Podcast Priya (29):</a:t>
            </a:r>
            <a:r>
              <a:rPr lang="en-US" sz="1600" dirty="0">
                <a:latin typeface="Baskerville Old Face" panose="02020602080505020303" pitchFamily="18" charset="0"/>
              </a:rPr>
              <a:t> </a:t>
            </a:r>
            <a:r>
              <a:rPr lang="en-US" sz="1600" dirty="0">
                <a:solidFill>
                  <a:schemeClr val="bg2"/>
                </a:solidFill>
                <a:latin typeface="Baskerville Old Face" panose="02020602080505020303" pitchFamily="18" charset="0"/>
              </a:rPr>
              <a:t>Podcast listener, uses Spotify daily while cooking or walking.</a:t>
            </a:r>
            <a:br>
              <a:rPr lang="en-US" sz="1600" dirty="0">
                <a:solidFill>
                  <a:schemeClr val="bg2"/>
                </a:solidFill>
                <a:latin typeface="Baskerville Old Face" panose="02020602080505020303" pitchFamily="18" charset="0"/>
              </a:rPr>
            </a:br>
            <a:r>
              <a:rPr lang="en-US" sz="1600" b="1" dirty="0">
                <a:latin typeface="Baskerville Old Face" panose="02020602080505020303" pitchFamily="18" charset="0"/>
              </a:rPr>
              <a:t>Family Farhan (35):</a:t>
            </a:r>
            <a:r>
              <a:rPr lang="en-US" sz="1600" dirty="0">
                <a:latin typeface="Baskerville Old Face" panose="02020602080505020303" pitchFamily="18" charset="0"/>
              </a:rPr>
              <a:t> </a:t>
            </a:r>
            <a:r>
              <a:rPr lang="en-US" sz="1600" dirty="0">
                <a:solidFill>
                  <a:schemeClr val="bg2"/>
                </a:solidFill>
                <a:latin typeface="Baskerville Old Face" panose="02020602080505020303" pitchFamily="18" charset="0"/>
              </a:rPr>
              <a:t>Family of 4, uses one account for everyone, concerned about cost.</a:t>
            </a:r>
            <a:br>
              <a:rPr lang="en-US" sz="1600" dirty="0">
                <a:solidFill>
                  <a:schemeClr val="bg2"/>
                </a:solidFill>
                <a:latin typeface="Baskerville Old Face" panose="02020602080505020303" pitchFamily="18" charset="0"/>
              </a:rPr>
            </a:br>
            <a:br>
              <a:rPr lang="en-IN" sz="1600" dirty="0">
                <a:solidFill>
                  <a:schemeClr val="bg2"/>
                </a:solidFill>
                <a:latin typeface="Baskerville Old Face" panose="02020602080505020303" pitchFamily="18" charset="0"/>
              </a:rPr>
            </a:br>
            <a:br>
              <a:rPr lang="en-IN" dirty="0"/>
            </a:br>
            <a:endParaRPr dirty="0"/>
          </a:p>
        </p:txBody>
      </p:sp>
      <p:pic>
        <p:nvPicPr>
          <p:cNvPr id="3" name="Graphic 2" descr="Users">
            <a:extLst>
              <a:ext uri="{FF2B5EF4-FFF2-40B4-BE49-F238E27FC236}">
                <a16:creationId xmlns:a16="http://schemas.microsoft.com/office/drawing/2014/main" id="{02016ADF-48F4-D4AC-08F8-DCA869A1F1A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11700" y="357353"/>
            <a:ext cx="790077" cy="63708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1000"/>
                                        <p:tgtEl>
                                          <p:spTgt spid="91"/>
                                        </p:tgtEl>
                                      </p:cBhvr>
                                    </p:animEffect>
                                    <p:anim calcmode="lin" valueType="num">
                                      <p:cBhvr>
                                        <p:cTn id="8" dur="1000" fill="hold"/>
                                        <p:tgtEl>
                                          <p:spTgt spid="91"/>
                                        </p:tgtEl>
                                        <p:attrNameLst>
                                          <p:attrName>ppt_x</p:attrName>
                                        </p:attrNameLst>
                                      </p:cBhvr>
                                      <p:tavLst>
                                        <p:tav tm="0">
                                          <p:val>
                                            <p:strVal val="#ppt_x"/>
                                          </p:val>
                                        </p:tav>
                                        <p:tav tm="100000">
                                          <p:val>
                                            <p:strVal val="#ppt_x"/>
                                          </p:val>
                                        </p:tav>
                                      </p:tavLst>
                                    </p:anim>
                                    <p:anim calcmode="lin" valueType="num">
                                      <p:cBhvr>
                                        <p:cTn id="9" dur="1000" fill="hold"/>
                                        <p:tgtEl>
                                          <p:spTgt spid="9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title"/>
          </p:nvPr>
        </p:nvSpPr>
        <p:spPr>
          <a:xfrm>
            <a:off x="554587" y="238020"/>
            <a:ext cx="8520600" cy="607800"/>
          </a:xfrm>
          <a:prstGeom prst="rect">
            <a:avLst/>
          </a:prstGeom>
        </p:spPr>
        <p:txBody>
          <a:bodyPr spcFirstLastPara="1" wrap="square" lIns="91425" tIns="91425" rIns="91425" bIns="91425" anchor="t" anchorCtr="0">
            <a:noAutofit/>
          </a:bodyPr>
          <a:lstStyle/>
          <a:p>
            <a:r>
              <a:rPr lang="en-IN" sz="2400" b="1" dirty="0">
                <a:latin typeface="Lucida Calligraphy" panose="03010101010101010101" pitchFamily="66" charset="0"/>
              </a:rPr>
              <a:t>     Offer Concepts</a:t>
            </a:r>
          </a:p>
        </p:txBody>
      </p:sp>
      <p:sp>
        <p:nvSpPr>
          <p:cNvPr id="5" name="TextBox 4">
            <a:extLst>
              <a:ext uri="{FF2B5EF4-FFF2-40B4-BE49-F238E27FC236}">
                <a16:creationId xmlns:a16="http://schemas.microsoft.com/office/drawing/2014/main" id="{2F009BDE-94D2-FF39-E864-FD22C0C832AC}"/>
              </a:ext>
            </a:extLst>
          </p:cNvPr>
          <p:cNvSpPr txBox="1"/>
          <p:nvPr/>
        </p:nvSpPr>
        <p:spPr>
          <a:xfrm>
            <a:off x="493776" y="926592"/>
            <a:ext cx="7815072" cy="3371088"/>
          </a:xfrm>
          <a:prstGeom prst="rect">
            <a:avLst/>
          </a:prstGeom>
          <a:noFill/>
        </p:spPr>
        <p:txBody>
          <a:bodyPr wrap="square" rtlCol="0">
            <a:spAutoFit/>
          </a:bodyPr>
          <a:lstStyle/>
          <a:p>
            <a:endParaRPr lang="en-IN" dirty="0"/>
          </a:p>
        </p:txBody>
      </p:sp>
      <p:graphicFrame>
        <p:nvGraphicFramePr>
          <p:cNvPr id="6" name="Table 5">
            <a:extLst>
              <a:ext uri="{FF2B5EF4-FFF2-40B4-BE49-F238E27FC236}">
                <a16:creationId xmlns:a16="http://schemas.microsoft.com/office/drawing/2014/main" id="{326E87C7-BFD2-A909-47CB-545126A1BFC8}"/>
              </a:ext>
            </a:extLst>
          </p:cNvPr>
          <p:cNvGraphicFramePr>
            <a:graphicFrameLocks noGrp="1"/>
          </p:cNvGraphicFramePr>
          <p:nvPr>
            <p:extLst>
              <p:ext uri="{D42A27DB-BD31-4B8C-83A1-F6EECF244321}">
                <p14:modId xmlns:p14="http://schemas.microsoft.com/office/powerpoint/2010/main" val="2393881076"/>
              </p:ext>
            </p:extLst>
          </p:nvPr>
        </p:nvGraphicFramePr>
        <p:xfrm>
          <a:off x="774192" y="859904"/>
          <a:ext cx="6680096" cy="3810061"/>
        </p:xfrm>
        <a:graphic>
          <a:graphicData uri="http://schemas.openxmlformats.org/drawingml/2006/table">
            <a:tbl>
              <a:tblPr>
                <a:tableStyleId>{93296810-A885-4BE3-A3E7-6D5BEEA58F35}</a:tableStyleId>
              </a:tblPr>
              <a:tblGrid>
                <a:gridCol w="2007108">
                  <a:extLst>
                    <a:ext uri="{9D8B030D-6E8A-4147-A177-3AD203B41FA5}">
                      <a16:colId xmlns:a16="http://schemas.microsoft.com/office/drawing/2014/main" val="2078874479"/>
                    </a:ext>
                  </a:extLst>
                </a:gridCol>
                <a:gridCol w="1440180">
                  <a:extLst>
                    <a:ext uri="{9D8B030D-6E8A-4147-A177-3AD203B41FA5}">
                      <a16:colId xmlns:a16="http://schemas.microsoft.com/office/drawing/2014/main" val="1979907865"/>
                    </a:ext>
                  </a:extLst>
                </a:gridCol>
                <a:gridCol w="1566036">
                  <a:extLst>
                    <a:ext uri="{9D8B030D-6E8A-4147-A177-3AD203B41FA5}">
                      <a16:colId xmlns:a16="http://schemas.microsoft.com/office/drawing/2014/main" val="2521648253"/>
                    </a:ext>
                  </a:extLst>
                </a:gridCol>
                <a:gridCol w="1666772">
                  <a:extLst>
                    <a:ext uri="{9D8B030D-6E8A-4147-A177-3AD203B41FA5}">
                      <a16:colId xmlns:a16="http://schemas.microsoft.com/office/drawing/2014/main" val="4145933491"/>
                    </a:ext>
                  </a:extLst>
                </a:gridCol>
              </a:tblGrid>
              <a:tr h="328482">
                <a:tc>
                  <a:txBody>
                    <a:bodyPr/>
                    <a:lstStyle/>
                    <a:p>
                      <a:pPr>
                        <a:buNone/>
                      </a:pPr>
                      <a:r>
                        <a:rPr lang="en-IN" sz="1100" dirty="0">
                          <a:latin typeface="Baskerville Old Face" panose="02020602080505020303" pitchFamily="18" charset="0"/>
                        </a:rPr>
                        <a:t>Offer Name</a:t>
                      </a:r>
                    </a:p>
                  </a:txBody>
                  <a:tcPr marL="71540" marR="71540" marT="35770" marB="35770" anchor="ctr">
                    <a:solidFill>
                      <a:schemeClr val="tx1">
                        <a:lumMod val="20000"/>
                        <a:lumOff val="80000"/>
                      </a:schemeClr>
                    </a:solidFill>
                  </a:tcPr>
                </a:tc>
                <a:tc>
                  <a:txBody>
                    <a:bodyPr/>
                    <a:lstStyle/>
                    <a:p>
                      <a:pPr>
                        <a:buNone/>
                      </a:pPr>
                      <a:r>
                        <a:rPr lang="en-IN" sz="1100" dirty="0">
                          <a:latin typeface="Baskerville Old Face" panose="02020602080505020303" pitchFamily="18" charset="0"/>
                        </a:rPr>
                        <a:t>Description</a:t>
                      </a:r>
                    </a:p>
                  </a:txBody>
                  <a:tcPr marL="71540" marR="71540" marT="35770" marB="35770" anchor="ctr">
                    <a:solidFill>
                      <a:schemeClr val="tx1">
                        <a:lumMod val="20000"/>
                        <a:lumOff val="80000"/>
                      </a:schemeClr>
                    </a:solidFill>
                  </a:tcPr>
                </a:tc>
                <a:tc>
                  <a:txBody>
                    <a:bodyPr/>
                    <a:lstStyle/>
                    <a:p>
                      <a:pPr>
                        <a:buNone/>
                      </a:pPr>
                      <a:r>
                        <a:rPr lang="en-IN" sz="1100" dirty="0">
                          <a:latin typeface="Baskerville Old Face" panose="02020602080505020303" pitchFamily="18" charset="0"/>
                        </a:rPr>
                        <a:t>Target Persona</a:t>
                      </a:r>
                    </a:p>
                  </a:txBody>
                  <a:tcPr marL="71540" marR="71540" marT="35770" marB="35770" anchor="ctr">
                    <a:solidFill>
                      <a:schemeClr val="tx1">
                        <a:lumMod val="20000"/>
                        <a:lumOff val="80000"/>
                      </a:schemeClr>
                    </a:solidFill>
                  </a:tcPr>
                </a:tc>
                <a:tc>
                  <a:txBody>
                    <a:bodyPr/>
                    <a:lstStyle/>
                    <a:p>
                      <a:pPr>
                        <a:buNone/>
                      </a:pPr>
                      <a:r>
                        <a:rPr lang="en-IN" sz="1100" dirty="0">
                          <a:latin typeface="Baskerville Old Face" panose="02020602080505020303" pitchFamily="18" charset="0"/>
                        </a:rPr>
                        <a:t>Price/Type</a:t>
                      </a:r>
                    </a:p>
                  </a:txBody>
                  <a:tcPr marL="71540" marR="71540" marT="35770" marB="35770" anchor="ctr">
                    <a:solidFill>
                      <a:schemeClr val="tx1">
                        <a:lumMod val="20000"/>
                        <a:lumOff val="80000"/>
                      </a:schemeClr>
                    </a:solidFill>
                  </a:tcPr>
                </a:tc>
                <a:extLst>
                  <a:ext uri="{0D108BD9-81ED-4DB2-BD59-A6C34878D82A}">
                    <a16:rowId xmlns:a16="http://schemas.microsoft.com/office/drawing/2014/main" val="375284439"/>
                  </a:ext>
                </a:extLst>
              </a:tr>
              <a:tr h="436373">
                <a:tc>
                  <a:txBody>
                    <a:bodyPr/>
                    <a:lstStyle/>
                    <a:p>
                      <a:pPr>
                        <a:buNone/>
                      </a:pPr>
                      <a:r>
                        <a:rPr lang="en-IN" sz="1100" dirty="0">
                          <a:latin typeface="Baskerville Old Face" panose="02020602080505020303" pitchFamily="18" charset="0"/>
                        </a:rPr>
                        <a:t>Mini Festival Pass </a:t>
                      </a:r>
                    </a:p>
                  </a:txBody>
                  <a:tcPr marL="71540" marR="71540" marT="35770" marB="35770" anchor="ctr"/>
                </a:tc>
                <a:tc>
                  <a:txBody>
                    <a:bodyPr/>
                    <a:lstStyle/>
                    <a:p>
                      <a:pPr>
                        <a:buNone/>
                      </a:pPr>
                      <a:r>
                        <a:rPr lang="en-US" sz="1100" dirty="0">
                          <a:latin typeface="Baskerville Old Face" panose="02020602080505020303" pitchFamily="18" charset="0"/>
                        </a:rPr>
                        <a:t>₹9 for 7 days of Premium during festivals</a:t>
                      </a:r>
                    </a:p>
                  </a:txBody>
                  <a:tcPr marL="71540" marR="71540" marT="35770" marB="35770" anchor="ctr"/>
                </a:tc>
                <a:tc>
                  <a:txBody>
                    <a:bodyPr/>
                    <a:lstStyle/>
                    <a:p>
                      <a:pPr>
                        <a:buNone/>
                      </a:pPr>
                      <a:r>
                        <a:rPr lang="en-IN" sz="1100">
                          <a:latin typeface="Baskerville Old Face" panose="02020602080505020303" pitchFamily="18" charset="0"/>
                        </a:rPr>
                        <a:t>Regional Ramesh</a:t>
                      </a:r>
                    </a:p>
                  </a:txBody>
                  <a:tcPr marL="71540" marR="71540" marT="35770" marB="35770" anchor="ctr"/>
                </a:tc>
                <a:tc>
                  <a:txBody>
                    <a:bodyPr/>
                    <a:lstStyle/>
                    <a:p>
                      <a:pPr>
                        <a:buNone/>
                      </a:pPr>
                      <a:r>
                        <a:rPr lang="en-IN" sz="1100">
                          <a:latin typeface="Baskerville Old Face" panose="02020602080505020303" pitchFamily="18" charset="0"/>
                        </a:rPr>
                        <a:t>₹9</a:t>
                      </a:r>
                    </a:p>
                  </a:txBody>
                  <a:tcPr marL="71540" marR="71540" marT="35770" marB="35770" anchor="ctr"/>
                </a:tc>
                <a:extLst>
                  <a:ext uri="{0D108BD9-81ED-4DB2-BD59-A6C34878D82A}">
                    <a16:rowId xmlns:a16="http://schemas.microsoft.com/office/drawing/2014/main" val="285472112"/>
                  </a:ext>
                </a:extLst>
              </a:tr>
              <a:tr h="444651">
                <a:tc>
                  <a:txBody>
                    <a:bodyPr/>
                    <a:lstStyle/>
                    <a:p>
                      <a:pPr>
                        <a:buNone/>
                      </a:pPr>
                      <a:r>
                        <a:rPr lang="en-IN" sz="1100" dirty="0">
                          <a:latin typeface="Baskerville Old Face" panose="02020602080505020303" pitchFamily="18" charset="0"/>
                        </a:rPr>
                        <a:t>Weekend Premium Trial </a:t>
                      </a:r>
                    </a:p>
                  </a:txBody>
                  <a:tcPr marL="71540" marR="71540" marT="35770" marB="35770" anchor="ctr"/>
                </a:tc>
                <a:tc>
                  <a:txBody>
                    <a:bodyPr/>
                    <a:lstStyle/>
                    <a:p>
                      <a:pPr>
                        <a:buNone/>
                      </a:pPr>
                      <a:r>
                        <a:rPr lang="en-US" sz="1100" dirty="0">
                          <a:latin typeface="Baskerville Old Face" panose="02020602080505020303" pitchFamily="18" charset="0"/>
                        </a:rPr>
                        <a:t>Free Premium access every Fri–Sun</a:t>
                      </a:r>
                    </a:p>
                  </a:txBody>
                  <a:tcPr marL="71540" marR="71540" marT="35770" marB="35770" anchor="ctr"/>
                </a:tc>
                <a:tc>
                  <a:txBody>
                    <a:bodyPr/>
                    <a:lstStyle/>
                    <a:p>
                      <a:pPr>
                        <a:buNone/>
                      </a:pPr>
                      <a:r>
                        <a:rPr lang="en-IN" sz="1100">
                          <a:latin typeface="Baskerville Old Face" panose="02020602080505020303" pitchFamily="18" charset="0"/>
                        </a:rPr>
                        <a:t>Student Sneha</a:t>
                      </a:r>
                    </a:p>
                  </a:txBody>
                  <a:tcPr marL="71540" marR="71540" marT="35770" marB="35770" anchor="ctr"/>
                </a:tc>
                <a:tc>
                  <a:txBody>
                    <a:bodyPr/>
                    <a:lstStyle/>
                    <a:p>
                      <a:pPr>
                        <a:buNone/>
                      </a:pPr>
                      <a:r>
                        <a:rPr lang="en-IN" sz="1100">
                          <a:latin typeface="Baskerville Old Face" panose="02020602080505020303" pitchFamily="18" charset="0"/>
                        </a:rPr>
                        <a:t>Free trial</a:t>
                      </a:r>
                    </a:p>
                  </a:txBody>
                  <a:tcPr marL="71540" marR="71540" marT="35770" marB="35770" anchor="ctr"/>
                </a:tc>
                <a:extLst>
                  <a:ext uri="{0D108BD9-81ED-4DB2-BD59-A6C34878D82A}">
                    <a16:rowId xmlns:a16="http://schemas.microsoft.com/office/drawing/2014/main" val="4098873412"/>
                  </a:ext>
                </a:extLst>
              </a:tr>
              <a:tr h="616192">
                <a:tc>
                  <a:txBody>
                    <a:bodyPr/>
                    <a:lstStyle/>
                    <a:p>
                      <a:pPr>
                        <a:buNone/>
                      </a:pPr>
                      <a:r>
                        <a:rPr lang="en-IN" sz="1100" dirty="0">
                          <a:latin typeface="Baskerville Old Face" panose="02020602080505020303" pitchFamily="18" charset="0"/>
                        </a:rPr>
                        <a:t>Playlist Power-Up </a:t>
                      </a:r>
                    </a:p>
                  </a:txBody>
                  <a:tcPr marL="71540" marR="71540" marT="35770" marB="35770" anchor="ctr"/>
                </a:tc>
                <a:tc>
                  <a:txBody>
                    <a:bodyPr/>
                    <a:lstStyle/>
                    <a:p>
                      <a:pPr>
                        <a:buNone/>
                      </a:pPr>
                      <a:r>
                        <a:rPr lang="en-US" sz="1100" dirty="0">
                          <a:latin typeface="Baskerville Old Face" panose="02020602080505020303" pitchFamily="18" charset="0"/>
                        </a:rPr>
                        <a:t>Complete 5 curated playlists to unlock 7-days of Premium</a:t>
                      </a:r>
                    </a:p>
                  </a:txBody>
                  <a:tcPr marL="71540" marR="71540" marT="35770" marB="35770" anchor="ctr"/>
                </a:tc>
                <a:tc>
                  <a:txBody>
                    <a:bodyPr/>
                    <a:lstStyle/>
                    <a:p>
                      <a:pPr>
                        <a:buNone/>
                      </a:pPr>
                      <a:r>
                        <a:rPr lang="en-IN" sz="1100">
                          <a:latin typeface="Baskerville Old Face" panose="02020602080505020303" pitchFamily="18" charset="0"/>
                        </a:rPr>
                        <a:t>Busy Bhavya</a:t>
                      </a:r>
                    </a:p>
                  </a:txBody>
                  <a:tcPr marL="71540" marR="71540" marT="35770" marB="35770" anchor="ctr"/>
                </a:tc>
                <a:tc>
                  <a:txBody>
                    <a:bodyPr/>
                    <a:lstStyle/>
                    <a:p>
                      <a:pPr>
                        <a:buNone/>
                      </a:pPr>
                      <a:r>
                        <a:rPr lang="en-IN" sz="1100">
                          <a:latin typeface="Baskerville Old Face" panose="02020602080505020303" pitchFamily="18" charset="0"/>
                        </a:rPr>
                        <a:t>Free (gamified)</a:t>
                      </a:r>
                    </a:p>
                  </a:txBody>
                  <a:tcPr marL="71540" marR="71540" marT="35770" marB="35770" anchor="ctr"/>
                </a:tc>
                <a:extLst>
                  <a:ext uri="{0D108BD9-81ED-4DB2-BD59-A6C34878D82A}">
                    <a16:rowId xmlns:a16="http://schemas.microsoft.com/office/drawing/2014/main" val="3402700626"/>
                  </a:ext>
                </a:extLst>
              </a:tr>
              <a:tr h="616192">
                <a:tc>
                  <a:txBody>
                    <a:bodyPr/>
                    <a:lstStyle/>
                    <a:p>
                      <a:pPr>
                        <a:buNone/>
                      </a:pPr>
                      <a:r>
                        <a:rPr lang="en-IN" sz="1100" dirty="0">
                          <a:latin typeface="Baskerville Old Face" panose="02020602080505020303" pitchFamily="18" charset="0"/>
                        </a:rPr>
                        <a:t>Indie Boost Offer</a:t>
                      </a:r>
                    </a:p>
                  </a:txBody>
                  <a:tcPr marL="71540" marR="71540" marT="35770" marB="35770" anchor="ctr"/>
                </a:tc>
                <a:tc>
                  <a:txBody>
                    <a:bodyPr/>
                    <a:lstStyle/>
                    <a:p>
                      <a:pPr algn="l">
                        <a:buNone/>
                      </a:pPr>
                      <a:r>
                        <a:rPr lang="en-US" sz="1100" dirty="0">
                          <a:latin typeface="Baskerville Old Face" panose="02020602080505020303" pitchFamily="18" charset="0"/>
                        </a:rPr>
                        <a:t>Discounted Premium for those who follow 3 indie playlists</a:t>
                      </a:r>
                    </a:p>
                  </a:txBody>
                  <a:tcPr marL="71540" marR="71540" marT="35770" marB="35770" anchor="ctr"/>
                </a:tc>
                <a:tc>
                  <a:txBody>
                    <a:bodyPr/>
                    <a:lstStyle/>
                    <a:p>
                      <a:pPr>
                        <a:buNone/>
                      </a:pPr>
                      <a:r>
                        <a:rPr lang="en-IN" sz="1100">
                          <a:latin typeface="Baskerville Old Face" panose="02020602080505020303" pitchFamily="18" charset="0"/>
                        </a:rPr>
                        <a:t>Indie Ishan</a:t>
                      </a:r>
                    </a:p>
                  </a:txBody>
                  <a:tcPr marL="71540" marR="71540" marT="35770" marB="35770" anchor="ctr"/>
                </a:tc>
                <a:tc>
                  <a:txBody>
                    <a:bodyPr/>
                    <a:lstStyle/>
                    <a:p>
                      <a:pPr>
                        <a:buNone/>
                      </a:pPr>
                      <a:r>
                        <a:rPr lang="en-IN" sz="1100">
                          <a:latin typeface="Baskerville Old Face" panose="02020602080505020303" pitchFamily="18" charset="0"/>
                        </a:rPr>
                        <a:t>₹19</a:t>
                      </a:r>
                    </a:p>
                  </a:txBody>
                  <a:tcPr marL="71540" marR="71540" marT="35770" marB="35770" anchor="ctr"/>
                </a:tc>
                <a:extLst>
                  <a:ext uri="{0D108BD9-81ED-4DB2-BD59-A6C34878D82A}">
                    <a16:rowId xmlns:a16="http://schemas.microsoft.com/office/drawing/2014/main" val="2613060030"/>
                  </a:ext>
                </a:extLst>
              </a:tr>
              <a:tr h="613892">
                <a:tc>
                  <a:txBody>
                    <a:bodyPr/>
                    <a:lstStyle/>
                    <a:p>
                      <a:pPr>
                        <a:buNone/>
                      </a:pPr>
                      <a:r>
                        <a:rPr lang="en-IN" sz="1100" dirty="0">
                          <a:latin typeface="Baskerville Old Face" panose="02020602080505020303" pitchFamily="18" charset="0"/>
                        </a:rPr>
                        <a:t>Podcast+ Access</a:t>
                      </a:r>
                    </a:p>
                  </a:txBody>
                  <a:tcPr marL="71540" marR="71540" marT="35770" marB="35770" anchor="ctr"/>
                </a:tc>
                <a:tc>
                  <a:txBody>
                    <a:bodyPr/>
                    <a:lstStyle/>
                    <a:p>
                      <a:pPr>
                        <a:buNone/>
                      </a:pPr>
                      <a:r>
                        <a:rPr lang="en-US" sz="1100" dirty="0">
                          <a:latin typeface="Baskerville Old Face" panose="02020602080505020303" pitchFamily="18" charset="0"/>
                        </a:rPr>
                        <a:t>Premium trial unlock with 3 podcast completions</a:t>
                      </a:r>
                    </a:p>
                  </a:txBody>
                  <a:tcPr marL="71540" marR="71540" marT="35770" marB="35770" anchor="ctr"/>
                </a:tc>
                <a:tc>
                  <a:txBody>
                    <a:bodyPr/>
                    <a:lstStyle/>
                    <a:p>
                      <a:pPr>
                        <a:buNone/>
                      </a:pPr>
                      <a:r>
                        <a:rPr lang="en-IN" sz="1100" dirty="0">
                          <a:latin typeface="Baskerville Old Face" panose="02020602080505020303" pitchFamily="18" charset="0"/>
                        </a:rPr>
                        <a:t>Podcast Priya</a:t>
                      </a:r>
                    </a:p>
                  </a:txBody>
                  <a:tcPr marL="71540" marR="71540" marT="35770" marB="35770" anchor="ctr"/>
                </a:tc>
                <a:tc>
                  <a:txBody>
                    <a:bodyPr/>
                    <a:lstStyle/>
                    <a:p>
                      <a:pPr>
                        <a:buNone/>
                      </a:pPr>
                      <a:r>
                        <a:rPr lang="en-IN" sz="1100">
                          <a:latin typeface="Baskerville Old Face" panose="02020602080505020303" pitchFamily="18" charset="0"/>
                        </a:rPr>
                        <a:t>Free (content-linked)</a:t>
                      </a:r>
                    </a:p>
                  </a:txBody>
                  <a:tcPr marL="71540" marR="71540" marT="35770" marB="35770" anchor="ctr"/>
                </a:tc>
                <a:extLst>
                  <a:ext uri="{0D108BD9-81ED-4DB2-BD59-A6C34878D82A}">
                    <a16:rowId xmlns:a16="http://schemas.microsoft.com/office/drawing/2014/main" val="3113293414"/>
                  </a:ext>
                </a:extLst>
              </a:tr>
              <a:tr h="616192">
                <a:tc>
                  <a:txBody>
                    <a:bodyPr/>
                    <a:lstStyle/>
                    <a:p>
                      <a:pPr>
                        <a:buNone/>
                      </a:pPr>
                      <a:r>
                        <a:rPr lang="en-IN" sz="1100" dirty="0">
                          <a:latin typeface="Baskerville Old Face" panose="02020602080505020303" pitchFamily="18" charset="0"/>
                        </a:rPr>
                        <a:t>Family Starter Pack</a:t>
                      </a:r>
                    </a:p>
                  </a:txBody>
                  <a:tcPr marL="71540" marR="71540" marT="35770" marB="35770" anchor="ctr"/>
                </a:tc>
                <a:tc>
                  <a:txBody>
                    <a:bodyPr/>
                    <a:lstStyle/>
                    <a:p>
                      <a:pPr>
                        <a:buNone/>
                      </a:pPr>
                      <a:r>
                        <a:rPr lang="en-US" sz="1100">
                          <a:latin typeface="Baskerville Old Face" panose="02020602080505020303" pitchFamily="18" charset="0"/>
                        </a:rPr>
                        <a:t>First month family plan at ₹49 with family invite bonus</a:t>
                      </a:r>
                    </a:p>
                  </a:txBody>
                  <a:tcPr marL="71540" marR="71540" marT="35770" marB="35770" anchor="ctr"/>
                </a:tc>
                <a:tc>
                  <a:txBody>
                    <a:bodyPr/>
                    <a:lstStyle/>
                    <a:p>
                      <a:pPr>
                        <a:buNone/>
                      </a:pPr>
                      <a:r>
                        <a:rPr lang="en-IN" sz="1100" dirty="0">
                          <a:latin typeface="Baskerville Old Face" panose="02020602080505020303" pitchFamily="18" charset="0"/>
                        </a:rPr>
                        <a:t>Family Farhan</a:t>
                      </a:r>
                    </a:p>
                  </a:txBody>
                  <a:tcPr marL="71540" marR="71540" marT="35770" marB="35770" anchor="ctr"/>
                </a:tc>
                <a:tc>
                  <a:txBody>
                    <a:bodyPr/>
                    <a:lstStyle/>
                    <a:p>
                      <a:pPr>
                        <a:buNone/>
                      </a:pPr>
                      <a:r>
                        <a:rPr lang="en-IN" sz="1100" dirty="0">
                          <a:latin typeface="Baskerville Old Face" panose="02020602080505020303" pitchFamily="18" charset="0"/>
                        </a:rPr>
                        <a:t>₹49</a:t>
                      </a:r>
                    </a:p>
                  </a:txBody>
                  <a:tcPr marL="71540" marR="71540" marT="35770" marB="35770" anchor="ctr"/>
                </a:tc>
                <a:extLst>
                  <a:ext uri="{0D108BD9-81ED-4DB2-BD59-A6C34878D82A}">
                    <a16:rowId xmlns:a16="http://schemas.microsoft.com/office/drawing/2014/main" val="1141801025"/>
                  </a:ext>
                </a:extLst>
              </a:tr>
            </a:tbl>
          </a:graphicData>
        </a:graphic>
      </p:graphicFrame>
      <p:pic>
        <p:nvPicPr>
          <p:cNvPr id="3" name="Graphic 2" descr="Fireworks">
            <a:extLst>
              <a:ext uri="{FF2B5EF4-FFF2-40B4-BE49-F238E27FC236}">
                <a16:creationId xmlns:a16="http://schemas.microsoft.com/office/drawing/2014/main" id="{D204EC6F-88EB-2FE6-3CBE-232790E681D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53339" y="1347940"/>
            <a:ext cx="337279" cy="253896"/>
          </a:xfrm>
          <a:prstGeom prst="rect">
            <a:avLst/>
          </a:prstGeom>
        </p:spPr>
      </p:pic>
      <p:pic>
        <p:nvPicPr>
          <p:cNvPr id="7" name="Graphic 6" descr="Trophy">
            <a:extLst>
              <a:ext uri="{FF2B5EF4-FFF2-40B4-BE49-F238E27FC236}">
                <a16:creationId xmlns:a16="http://schemas.microsoft.com/office/drawing/2014/main" id="{7DE7189E-CA33-A99C-1CBE-EF78B5840C9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029220" y="2423882"/>
            <a:ext cx="310040" cy="188254"/>
          </a:xfrm>
          <a:prstGeom prst="rect">
            <a:avLst/>
          </a:prstGeom>
        </p:spPr>
      </p:pic>
      <p:pic>
        <p:nvPicPr>
          <p:cNvPr id="9" name="Graphic 8" descr="Plant">
            <a:extLst>
              <a:ext uri="{FF2B5EF4-FFF2-40B4-BE49-F238E27FC236}">
                <a16:creationId xmlns:a16="http://schemas.microsoft.com/office/drawing/2014/main" id="{8AA037B3-5288-5FD9-6873-E22221CEC54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60984" y="2938581"/>
            <a:ext cx="310040" cy="303720"/>
          </a:xfrm>
          <a:prstGeom prst="rect">
            <a:avLst/>
          </a:prstGeom>
        </p:spPr>
      </p:pic>
      <p:pic>
        <p:nvPicPr>
          <p:cNvPr id="11" name="Graphic 10" descr="Headphones">
            <a:extLst>
              <a:ext uri="{FF2B5EF4-FFF2-40B4-BE49-F238E27FC236}">
                <a16:creationId xmlns:a16="http://schemas.microsoft.com/office/drawing/2014/main" id="{B7FEE734-D40C-C11F-0BE2-821C410E69F7}"/>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859262" y="3557177"/>
            <a:ext cx="339915" cy="303720"/>
          </a:xfrm>
          <a:prstGeom prst="rect">
            <a:avLst/>
          </a:prstGeom>
        </p:spPr>
      </p:pic>
      <p:pic>
        <p:nvPicPr>
          <p:cNvPr id="13" name="Graphic 12" descr="Family with two children">
            <a:extLst>
              <a:ext uri="{FF2B5EF4-FFF2-40B4-BE49-F238E27FC236}">
                <a16:creationId xmlns:a16="http://schemas.microsoft.com/office/drawing/2014/main" id="{CBF03F1B-70BD-CE89-F336-94775CA87B6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069128" y="4124169"/>
            <a:ext cx="403791" cy="375189"/>
          </a:xfrm>
          <a:prstGeom prst="rect">
            <a:avLst/>
          </a:prstGeom>
        </p:spPr>
      </p:pic>
      <p:pic>
        <p:nvPicPr>
          <p:cNvPr id="15" name="Graphic 14" descr="Confetti ball">
            <a:extLst>
              <a:ext uri="{FF2B5EF4-FFF2-40B4-BE49-F238E27FC236}">
                <a16:creationId xmlns:a16="http://schemas.microsoft.com/office/drawing/2014/main" id="{EA57E242-8851-94CA-88A4-5133B5E2F57D}"/>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2300979" y="1854051"/>
            <a:ext cx="310040" cy="253896"/>
          </a:xfrm>
          <a:prstGeom prst="rect">
            <a:avLst/>
          </a:prstGeom>
        </p:spPr>
      </p:pic>
      <p:pic>
        <p:nvPicPr>
          <p:cNvPr id="17" name="Graphic 16" descr="Lightbulb and gear">
            <a:extLst>
              <a:ext uri="{FF2B5EF4-FFF2-40B4-BE49-F238E27FC236}">
                <a16:creationId xmlns:a16="http://schemas.microsoft.com/office/drawing/2014/main" id="{77FFBD9A-2657-1541-72B9-67D643098FCA}"/>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605843" y="274899"/>
            <a:ext cx="498752" cy="43163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500" fill="hold"/>
                                        <p:tgtEl>
                                          <p:spTgt spid="17"/>
                                        </p:tgtEl>
                                        <p:attrNameLst>
                                          <p:attrName>ppt_x</p:attrName>
                                        </p:attrNameLst>
                                      </p:cBhvr>
                                      <p:tavLst>
                                        <p:tav tm="0">
                                          <p:val>
                                            <p:strVal val="0-#ppt_w/2"/>
                                          </p:val>
                                        </p:tav>
                                        <p:tav tm="100000">
                                          <p:val>
                                            <p:strVal val="#ppt_x"/>
                                          </p:val>
                                        </p:tav>
                                      </p:tavLst>
                                    </p:anim>
                                    <p:anim calcmode="lin" valueType="num">
                                      <p:cBhvr additive="base">
                                        <p:cTn id="8"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fill="hold"/>
                                        <p:tgtEl>
                                          <p:spTgt spid="6"/>
                                        </p:tgtEl>
                                        <p:attrNameLst>
                                          <p:attrName>ppt_w</p:attrName>
                                        </p:attrNameLst>
                                      </p:cBhvr>
                                      <p:tavLst>
                                        <p:tav tm="0">
                                          <p:val>
                                            <p:fltVal val="0"/>
                                          </p:val>
                                        </p:tav>
                                        <p:tav tm="100000">
                                          <p:val>
                                            <p:strVal val="#ppt_w"/>
                                          </p:val>
                                        </p:tav>
                                      </p:tavLst>
                                    </p:anim>
                                    <p:anim calcmode="lin" valueType="num">
                                      <p:cBhvr>
                                        <p:cTn id="14" dur="500" fill="hold"/>
                                        <p:tgtEl>
                                          <p:spTgt spid="6"/>
                                        </p:tgtEl>
                                        <p:attrNameLst>
                                          <p:attrName>ppt_h</p:attrName>
                                        </p:attrNameLst>
                                      </p:cBhvr>
                                      <p:tavLst>
                                        <p:tav tm="0">
                                          <p:val>
                                            <p:fltVal val="0"/>
                                          </p:val>
                                        </p:tav>
                                        <p:tav tm="100000">
                                          <p:val>
                                            <p:strVal val="#ppt_h"/>
                                          </p:val>
                                        </p:tav>
                                      </p:tavLst>
                                    </p:anim>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1" fill="hold" grpId="0" nodeType="clickEffect">
                                  <p:stCondLst>
                                    <p:cond delay="0"/>
                                  </p:stCondLst>
                                  <p:childTnLst>
                                    <p:set>
                                      <p:cBhvr>
                                        <p:cTn id="19" dur="1" fill="hold">
                                          <p:stCondLst>
                                            <p:cond delay="0"/>
                                          </p:stCondLst>
                                        </p:cTn>
                                        <p:tgtEl>
                                          <p:spTgt spid="111"/>
                                        </p:tgtEl>
                                        <p:attrNameLst>
                                          <p:attrName>style.visibility</p:attrName>
                                        </p:attrNameLst>
                                      </p:cBhvr>
                                      <p:to>
                                        <p:strVal val="visible"/>
                                      </p:to>
                                    </p:set>
                                    <p:anim calcmode="lin" valueType="num">
                                      <p:cBhvr additive="base">
                                        <p:cTn id="20" dur="500" fill="hold"/>
                                        <p:tgtEl>
                                          <p:spTgt spid="111"/>
                                        </p:tgtEl>
                                        <p:attrNameLst>
                                          <p:attrName>ppt_x</p:attrName>
                                        </p:attrNameLst>
                                      </p:cBhvr>
                                      <p:tavLst>
                                        <p:tav tm="0">
                                          <p:val>
                                            <p:strVal val="#ppt_x"/>
                                          </p:val>
                                        </p:tav>
                                        <p:tav tm="100000">
                                          <p:val>
                                            <p:strVal val="#ppt_x"/>
                                          </p:val>
                                        </p:tav>
                                      </p:tavLst>
                                    </p:anim>
                                    <p:anim calcmode="lin" valueType="num">
                                      <p:cBhvr additive="base">
                                        <p:cTn id="21" dur="500" fill="hold"/>
                                        <p:tgtEl>
                                          <p:spTgt spid="11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16"/>
          <p:cNvSpPr txBox="1">
            <a:spLocks noGrp="1"/>
          </p:cNvSpPr>
          <p:nvPr>
            <p:ph type="title"/>
          </p:nvPr>
        </p:nvSpPr>
        <p:spPr>
          <a:xfrm>
            <a:off x="265500" y="1199483"/>
            <a:ext cx="4045200" cy="1636586"/>
          </a:xfrm>
          <a:prstGeom prst="rect">
            <a:avLst/>
          </a:prstGeom>
        </p:spPr>
        <p:txBody>
          <a:bodyPr spcFirstLastPara="1" wrap="square" lIns="91425" tIns="91425" rIns="91425" bIns="91425" anchor="b" anchorCtr="0">
            <a:noAutofit/>
          </a:bodyPr>
          <a:lstStyle/>
          <a:p>
            <a:br>
              <a:rPr lang="en-IN" sz="2800" b="1" dirty="0">
                <a:latin typeface="Lucida Calligraphy" panose="03010101010101010101" pitchFamily="66" charset="0"/>
              </a:rPr>
            </a:br>
            <a:br>
              <a:rPr lang="en-IN" sz="2800" b="1" dirty="0">
                <a:latin typeface="Lucida Calligraphy" panose="03010101010101010101" pitchFamily="66" charset="0"/>
              </a:rPr>
            </a:br>
            <a:br>
              <a:rPr lang="en-IN" sz="2800" b="1" dirty="0">
                <a:latin typeface="Lucida Calligraphy" panose="03010101010101010101" pitchFamily="66" charset="0"/>
              </a:rPr>
            </a:br>
            <a:br>
              <a:rPr lang="en-IN" sz="2800" b="1" dirty="0">
                <a:latin typeface="Lucida Calligraphy" panose="03010101010101010101" pitchFamily="66" charset="0"/>
              </a:rPr>
            </a:br>
            <a:br>
              <a:rPr lang="en-IN" sz="2800" b="1" dirty="0">
                <a:latin typeface="Lucida Calligraphy" panose="03010101010101010101" pitchFamily="66" charset="0"/>
              </a:rPr>
            </a:br>
            <a:r>
              <a:rPr lang="en-IN" sz="2800" b="1" dirty="0">
                <a:latin typeface="Lucida Calligraphy" panose="03010101010101010101" pitchFamily="66" charset="0"/>
              </a:rPr>
              <a:t>Promotion </a:t>
            </a:r>
            <a:br>
              <a:rPr lang="en-IN" sz="2800" b="1" dirty="0">
                <a:latin typeface="Lucida Calligraphy" panose="03010101010101010101" pitchFamily="66" charset="0"/>
              </a:rPr>
            </a:br>
            <a:r>
              <a:rPr lang="en-IN" sz="2800" b="1" dirty="0">
                <a:latin typeface="Lucida Calligraphy" panose="03010101010101010101" pitchFamily="66" charset="0"/>
              </a:rPr>
              <a:t>&amp; Execution Plan</a:t>
            </a:r>
            <a:br>
              <a:rPr lang="en-IN" b="1" dirty="0"/>
            </a:br>
            <a:endParaRPr dirty="0"/>
          </a:p>
        </p:txBody>
      </p:sp>
      <p:sp>
        <p:nvSpPr>
          <p:cNvPr id="126" name="Google Shape;126;p16"/>
          <p:cNvSpPr txBox="1">
            <a:spLocks noGrp="1"/>
          </p:cNvSpPr>
          <p:nvPr>
            <p:ph type="subTitle" idx="1"/>
          </p:nvPr>
        </p:nvSpPr>
        <p:spPr>
          <a:xfrm>
            <a:off x="265500" y="2398626"/>
            <a:ext cx="4045200" cy="653034"/>
          </a:xfrm>
          <a:prstGeom prst="rect">
            <a:avLst/>
          </a:prstGeom>
        </p:spPr>
        <p:txBody>
          <a:bodyPr spcFirstLastPara="1" wrap="square" lIns="91425" tIns="91425" rIns="91425" bIns="91425" anchor="t" anchorCtr="0">
            <a:noAutofit/>
          </a:bodyPr>
          <a:lstStyle/>
          <a:p>
            <a:pPr marL="0" indent="0"/>
            <a:r>
              <a:rPr lang="en-US" sz="1600" dirty="0">
                <a:latin typeface="Bookman Old Style" panose="02050604050505020204" pitchFamily="18" charset="0"/>
              </a:rPr>
              <a:t>     How Will We Launch These Offers?</a:t>
            </a:r>
          </a:p>
          <a:p>
            <a:pPr marL="0" lvl="0" indent="0" algn="ctr" rtl="0">
              <a:spcBef>
                <a:spcPts val="0"/>
              </a:spcBef>
              <a:spcAft>
                <a:spcPts val="0"/>
              </a:spcAft>
              <a:buNone/>
            </a:pPr>
            <a:endParaRPr dirty="0"/>
          </a:p>
        </p:txBody>
      </p:sp>
      <p:sp>
        <p:nvSpPr>
          <p:cNvPr id="127" name="Google Shape;127;p16"/>
          <p:cNvSpPr txBox="1">
            <a:spLocks noGrp="1"/>
          </p:cNvSpPr>
          <p:nvPr>
            <p:ph type="body" idx="2"/>
          </p:nvPr>
        </p:nvSpPr>
        <p:spPr>
          <a:xfrm>
            <a:off x="4937760" y="377952"/>
            <a:ext cx="3838740" cy="4041348"/>
          </a:xfrm>
          <a:prstGeom prst="rect">
            <a:avLst/>
          </a:prstGeom>
        </p:spPr>
        <p:txBody>
          <a:bodyPr spcFirstLastPara="1" wrap="square" lIns="91425" tIns="91425" rIns="91425" bIns="91425" anchor="ctr" anchorCtr="0">
            <a:noAutofit/>
          </a:bodyPr>
          <a:lstStyle/>
          <a:p>
            <a:pPr marL="114300" indent="0">
              <a:lnSpc>
                <a:spcPct val="150000"/>
              </a:lnSpc>
              <a:buNone/>
            </a:pPr>
            <a:endParaRPr lang="en-IN" sz="1400" b="1" dirty="0">
              <a:latin typeface="Bookman Old Style" panose="02050604050505020204" pitchFamily="18" charset="0"/>
            </a:endParaRPr>
          </a:p>
          <a:p>
            <a:pPr marL="114300" indent="0">
              <a:lnSpc>
                <a:spcPct val="150000"/>
              </a:lnSpc>
              <a:buNone/>
            </a:pPr>
            <a:r>
              <a:rPr lang="en-IN" sz="1400" b="1" dirty="0">
                <a:latin typeface="Bookman Old Style" panose="02050604050505020204" pitchFamily="18" charset="0"/>
              </a:rPr>
              <a:t>Channels:</a:t>
            </a:r>
            <a:r>
              <a:rPr lang="en-IN" sz="1400" dirty="0">
                <a:latin typeface="Bookman Old Style" panose="02050604050505020204" pitchFamily="18" charset="0"/>
              </a:rPr>
              <a:t> In-app banners, push notifications, social media, emails</a:t>
            </a:r>
          </a:p>
          <a:p>
            <a:pPr marL="114300" indent="0">
              <a:lnSpc>
                <a:spcPct val="150000"/>
              </a:lnSpc>
              <a:buNone/>
            </a:pPr>
            <a:r>
              <a:rPr lang="en-IN" sz="1400" b="1" dirty="0">
                <a:latin typeface="Bookman Old Style" panose="02050604050505020204" pitchFamily="18" charset="0"/>
              </a:rPr>
              <a:t>Influencers:</a:t>
            </a:r>
            <a:r>
              <a:rPr lang="en-IN" sz="1400" dirty="0">
                <a:latin typeface="Bookman Old Style" panose="02050604050505020204" pitchFamily="18" charset="0"/>
              </a:rPr>
              <a:t> Collaborate with local/regional music creators and podcasters</a:t>
            </a:r>
          </a:p>
          <a:p>
            <a:pPr marL="114300" indent="0">
              <a:lnSpc>
                <a:spcPct val="150000"/>
              </a:lnSpc>
              <a:buNone/>
            </a:pPr>
            <a:r>
              <a:rPr lang="en-IN" sz="1400" b="1" dirty="0">
                <a:latin typeface="Bookman Old Style" panose="02050604050505020204" pitchFamily="18" charset="0"/>
              </a:rPr>
              <a:t>Testing:</a:t>
            </a:r>
            <a:r>
              <a:rPr lang="en-IN" sz="1400" dirty="0">
                <a:latin typeface="Bookman Old Style" panose="02050604050505020204" pitchFamily="18" charset="0"/>
              </a:rPr>
              <a:t> A/B testing across cities (Tier 1 vs Tier 2 vs Tier 3)</a:t>
            </a:r>
          </a:p>
          <a:p>
            <a:pPr marL="114300" indent="0">
              <a:lnSpc>
                <a:spcPct val="150000"/>
              </a:lnSpc>
              <a:buNone/>
            </a:pPr>
            <a:r>
              <a:rPr lang="en-IN" sz="1400" b="1" dirty="0">
                <a:latin typeface="Bookman Old Style" panose="02050604050505020204" pitchFamily="18" charset="0"/>
              </a:rPr>
              <a:t>Localization:</a:t>
            </a:r>
            <a:r>
              <a:rPr lang="en-IN" sz="1400" dirty="0">
                <a:latin typeface="Bookman Old Style" panose="02050604050505020204" pitchFamily="18" charset="0"/>
              </a:rPr>
              <a:t> Festival-specific designs, regional language targeting</a:t>
            </a:r>
          </a:p>
          <a:p>
            <a:pPr marL="114300" indent="0">
              <a:lnSpc>
                <a:spcPct val="150000"/>
              </a:lnSpc>
              <a:buNone/>
            </a:pPr>
            <a:r>
              <a:rPr lang="en-IN" sz="1400" b="1" dirty="0">
                <a:latin typeface="Bookman Old Style" panose="02050604050505020204" pitchFamily="18" charset="0"/>
              </a:rPr>
              <a:t>Metrics:</a:t>
            </a:r>
            <a:r>
              <a:rPr lang="en-IN" sz="1400" dirty="0">
                <a:latin typeface="Bookman Old Style" panose="02050604050505020204" pitchFamily="18" charset="0"/>
              </a:rPr>
              <a:t> CTR, activations, trials, churn, paid conversions, playlist completions</a:t>
            </a:r>
          </a:p>
          <a:p>
            <a:pPr marL="0" lvl="0" indent="0" algn="l" rtl="0">
              <a:spcBef>
                <a:spcPts val="0"/>
              </a:spcBef>
              <a:spcAft>
                <a:spcPts val="1600"/>
              </a:spcAft>
              <a:buNone/>
            </a:pPr>
            <a:endParaRPr dirty="0"/>
          </a:p>
        </p:txBody>
      </p:sp>
      <p:pic>
        <p:nvPicPr>
          <p:cNvPr id="3" name="Graphic 2" descr="Playbook">
            <a:extLst>
              <a:ext uri="{FF2B5EF4-FFF2-40B4-BE49-F238E27FC236}">
                <a16:creationId xmlns:a16="http://schemas.microsoft.com/office/drawing/2014/main" id="{C7098859-9E34-4DBA-AE9E-08A5ECBD697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23900" y="1199483"/>
            <a:ext cx="535140" cy="4700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25"/>
                                        </p:tgtEl>
                                        <p:attrNameLst>
                                          <p:attrName>style.visibility</p:attrName>
                                        </p:attrNameLst>
                                      </p:cBhvr>
                                      <p:to>
                                        <p:strVal val="visible"/>
                                      </p:to>
                                    </p:set>
                                    <p:anim calcmode="lin" valueType="num">
                                      <p:cBhvr additive="base">
                                        <p:cTn id="13" dur="500" fill="hold"/>
                                        <p:tgtEl>
                                          <p:spTgt spid="125"/>
                                        </p:tgtEl>
                                        <p:attrNameLst>
                                          <p:attrName>ppt_x</p:attrName>
                                        </p:attrNameLst>
                                      </p:cBhvr>
                                      <p:tavLst>
                                        <p:tav tm="0">
                                          <p:val>
                                            <p:strVal val="0-#ppt_w/2"/>
                                          </p:val>
                                        </p:tav>
                                        <p:tav tm="100000">
                                          <p:val>
                                            <p:strVal val="#ppt_x"/>
                                          </p:val>
                                        </p:tav>
                                      </p:tavLst>
                                    </p:anim>
                                    <p:anim calcmode="lin" valueType="num">
                                      <p:cBhvr additive="base">
                                        <p:cTn id="14" dur="500" fill="hold"/>
                                        <p:tgtEl>
                                          <p:spTgt spid="12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6">
                                            <p:txEl>
                                              <p:pRg st="0" end="0"/>
                                            </p:txEl>
                                          </p:spTgt>
                                        </p:tgtEl>
                                        <p:attrNameLst>
                                          <p:attrName>style.visibility</p:attrName>
                                        </p:attrNameLst>
                                      </p:cBhvr>
                                      <p:to>
                                        <p:strVal val="visible"/>
                                      </p:to>
                                    </p:set>
                                    <p:anim calcmode="lin" valueType="num">
                                      <p:cBhvr additive="base">
                                        <p:cTn id="19" dur="500" fill="hold"/>
                                        <p:tgtEl>
                                          <p:spTgt spid="126">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2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nodeType="clickEffect">
                                  <p:stCondLst>
                                    <p:cond delay="0"/>
                                  </p:stCondLst>
                                  <p:childTnLst>
                                    <p:set>
                                      <p:cBhvr>
                                        <p:cTn id="24" dur="1" fill="hold">
                                          <p:stCondLst>
                                            <p:cond delay="0"/>
                                          </p:stCondLst>
                                        </p:cTn>
                                        <p:tgtEl>
                                          <p:spTgt spid="127">
                                            <p:txEl>
                                              <p:pRg st="1" end="1"/>
                                            </p:txEl>
                                          </p:spTgt>
                                        </p:tgtEl>
                                        <p:attrNameLst>
                                          <p:attrName>style.visibility</p:attrName>
                                        </p:attrNameLst>
                                      </p:cBhvr>
                                      <p:to>
                                        <p:strVal val="visible"/>
                                      </p:to>
                                    </p:set>
                                    <p:animEffect transition="in" filter="fade">
                                      <p:cBhvr>
                                        <p:cTn id="25" dur="1000"/>
                                        <p:tgtEl>
                                          <p:spTgt spid="127">
                                            <p:txEl>
                                              <p:pRg st="1" end="1"/>
                                            </p:txEl>
                                          </p:spTgt>
                                        </p:tgtEl>
                                      </p:cBhvr>
                                    </p:animEffect>
                                    <p:anim calcmode="lin" valueType="num">
                                      <p:cBhvr>
                                        <p:cTn id="26" dur="1000" fill="hold"/>
                                        <p:tgtEl>
                                          <p:spTgt spid="127">
                                            <p:txEl>
                                              <p:pRg st="1" end="1"/>
                                            </p:txEl>
                                          </p:spTgt>
                                        </p:tgtEl>
                                        <p:attrNameLst>
                                          <p:attrName>ppt_x</p:attrName>
                                        </p:attrNameLst>
                                      </p:cBhvr>
                                      <p:tavLst>
                                        <p:tav tm="0">
                                          <p:val>
                                            <p:strVal val="#ppt_x"/>
                                          </p:val>
                                        </p:tav>
                                        <p:tav tm="100000">
                                          <p:val>
                                            <p:strVal val="#ppt_x"/>
                                          </p:val>
                                        </p:tav>
                                      </p:tavLst>
                                    </p:anim>
                                    <p:anim calcmode="lin" valueType="num">
                                      <p:cBhvr>
                                        <p:cTn id="27" dur="1000" fill="hold"/>
                                        <p:tgtEl>
                                          <p:spTgt spid="127">
                                            <p:txEl>
                                              <p:pRg st="1" end="1"/>
                                            </p:txEl>
                                          </p:spTgt>
                                        </p:tgtEl>
                                        <p:attrNameLst>
                                          <p:attrName>ppt_y</p:attrName>
                                        </p:attrNameLst>
                                      </p:cBhvr>
                                      <p:tavLst>
                                        <p:tav tm="0">
                                          <p:val>
                                            <p:strVal val="#ppt_y-.1"/>
                                          </p:val>
                                        </p:tav>
                                        <p:tav tm="100000">
                                          <p:val>
                                            <p:strVal val="#ppt_y"/>
                                          </p:val>
                                        </p:tav>
                                      </p:tavLst>
                                    </p:anim>
                                  </p:childTnLst>
                                </p:cTn>
                              </p:par>
                              <p:par>
                                <p:cTn id="28" presetID="47" presetClass="entr" presetSubtype="0" fill="hold" nodeType="withEffect">
                                  <p:stCondLst>
                                    <p:cond delay="0"/>
                                  </p:stCondLst>
                                  <p:childTnLst>
                                    <p:set>
                                      <p:cBhvr>
                                        <p:cTn id="29" dur="1" fill="hold">
                                          <p:stCondLst>
                                            <p:cond delay="0"/>
                                          </p:stCondLst>
                                        </p:cTn>
                                        <p:tgtEl>
                                          <p:spTgt spid="127">
                                            <p:txEl>
                                              <p:pRg st="2" end="2"/>
                                            </p:txEl>
                                          </p:spTgt>
                                        </p:tgtEl>
                                        <p:attrNameLst>
                                          <p:attrName>style.visibility</p:attrName>
                                        </p:attrNameLst>
                                      </p:cBhvr>
                                      <p:to>
                                        <p:strVal val="visible"/>
                                      </p:to>
                                    </p:set>
                                    <p:animEffect transition="in" filter="fade">
                                      <p:cBhvr>
                                        <p:cTn id="30" dur="1000"/>
                                        <p:tgtEl>
                                          <p:spTgt spid="127">
                                            <p:txEl>
                                              <p:pRg st="2" end="2"/>
                                            </p:txEl>
                                          </p:spTgt>
                                        </p:tgtEl>
                                      </p:cBhvr>
                                    </p:animEffect>
                                    <p:anim calcmode="lin" valueType="num">
                                      <p:cBhvr>
                                        <p:cTn id="31" dur="1000" fill="hold"/>
                                        <p:tgtEl>
                                          <p:spTgt spid="127">
                                            <p:txEl>
                                              <p:pRg st="2" end="2"/>
                                            </p:txEl>
                                          </p:spTgt>
                                        </p:tgtEl>
                                        <p:attrNameLst>
                                          <p:attrName>ppt_x</p:attrName>
                                        </p:attrNameLst>
                                      </p:cBhvr>
                                      <p:tavLst>
                                        <p:tav tm="0">
                                          <p:val>
                                            <p:strVal val="#ppt_x"/>
                                          </p:val>
                                        </p:tav>
                                        <p:tav tm="100000">
                                          <p:val>
                                            <p:strVal val="#ppt_x"/>
                                          </p:val>
                                        </p:tav>
                                      </p:tavLst>
                                    </p:anim>
                                    <p:anim calcmode="lin" valueType="num">
                                      <p:cBhvr>
                                        <p:cTn id="32" dur="1000" fill="hold"/>
                                        <p:tgtEl>
                                          <p:spTgt spid="127">
                                            <p:txEl>
                                              <p:pRg st="2" end="2"/>
                                            </p:txEl>
                                          </p:spTgt>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0"/>
                                  </p:stCondLst>
                                  <p:childTnLst>
                                    <p:set>
                                      <p:cBhvr>
                                        <p:cTn id="34" dur="1" fill="hold">
                                          <p:stCondLst>
                                            <p:cond delay="0"/>
                                          </p:stCondLst>
                                        </p:cTn>
                                        <p:tgtEl>
                                          <p:spTgt spid="127">
                                            <p:txEl>
                                              <p:pRg st="3" end="3"/>
                                            </p:txEl>
                                          </p:spTgt>
                                        </p:tgtEl>
                                        <p:attrNameLst>
                                          <p:attrName>style.visibility</p:attrName>
                                        </p:attrNameLst>
                                      </p:cBhvr>
                                      <p:to>
                                        <p:strVal val="visible"/>
                                      </p:to>
                                    </p:set>
                                    <p:animEffect transition="in" filter="fade">
                                      <p:cBhvr>
                                        <p:cTn id="35" dur="1000"/>
                                        <p:tgtEl>
                                          <p:spTgt spid="127">
                                            <p:txEl>
                                              <p:pRg st="3" end="3"/>
                                            </p:txEl>
                                          </p:spTgt>
                                        </p:tgtEl>
                                      </p:cBhvr>
                                    </p:animEffect>
                                    <p:anim calcmode="lin" valueType="num">
                                      <p:cBhvr>
                                        <p:cTn id="36" dur="1000" fill="hold"/>
                                        <p:tgtEl>
                                          <p:spTgt spid="127">
                                            <p:txEl>
                                              <p:pRg st="3" end="3"/>
                                            </p:txEl>
                                          </p:spTgt>
                                        </p:tgtEl>
                                        <p:attrNameLst>
                                          <p:attrName>ppt_x</p:attrName>
                                        </p:attrNameLst>
                                      </p:cBhvr>
                                      <p:tavLst>
                                        <p:tav tm="0">
                                          <p:val>
                                            <p:strVal val="#ppt_x"/>
                                          </p:val>
                                        </p:tav>
                                        <p:tav tm="100000">
                                          <p:val>
                                            <p:strVal val="#ppt_x"/>
                                          </p:val>
                                        </p:tav>
                                      </p:tavLst>
                                    </p:anim>
                                    <p:anim calcmode="lin" valueType="num">
                                      <p:cBhvr>
                                        <p:cTn id="37" dur="1000" fill="hold"/>
                                        <p:tgtEl>
                                          <p:spTgt spid="127">
                                            <p:txEl>
                                              <p:pRg st="3" end="3"/>
                                            </p:txEl>
                                          </p:spTgt>
                                        </p:tgtEl>
                                        <p:attrNameLst>
                                          <p:attrName>ppt_y</p:attrName>
                                        </p:attrNameLst>
                                      </p:cBhvr>
                                      <p:tavLst>
                                        <p:tav tm="0">
                                          <p:val>
                                            <p:strVal val="#ppt_y-.1"/>
                                          </p:val>
                                        </p:tav>
                                        <p:tav tm="100000">
                                          <p:val>
                                            <p:strVal val="#ppt_y"/>
                                          </p:val>
                                        </p:tav>
                                      </p:tavLst>
                                    </p:anim>
                                  </p:childTnLst>
                                </p:cTn>
                              </p:par>
                              <p:par>
                                <p:cTn id="38" presetID="47" presetClass="entr" presetSubtype="0" fill="hold" nodeType="withEffect">
                                  <p:stCondLst>
                                    <p:cond delay="0"/>
                                  </p:stCondLst>
                                  <p:childTnLst>
                                    <p:set>
                                      <p:cBhvr>
                                        <p:cTn id="39" dur="1" fill="hold">
                                          <p:stCondLst>
                                            <p:cond delay="0"/>
                                          </p:stCondLst>
                                        </p:cTn>
                                        <p:tgtEl>
                                          <p:spTgt spid="127">
                                            <p:txEl>
                                              <p:pRg st="4" end="4"/>
                                            </p:txEl>
                                          </p:spTgt>
                                        </p:tgtEl>
                                        <p:attrNameLst>
                                          <p:attrName>style.visibility</p:attrName>
                                        </p:attrNameLst>
                                      </p:cBhvr>
                                      <p:to>
                                        <p:strVal val="visible"/>
                                      </p:to>
                                    </p:set>
                                    <p:animEffect transition="in" filter="fade">
                                      <p:cBhvr>
                                        <p:cTn id="40" dur="1000"/>
                                        <p:tgtEl>
                                          <p:spTgt spid="127">
                                            <p:txEl>
                                              <p:pRg st="4" end="4"/>
                                            </p:txEl>
                                          </p:spTgt>
                                        </p:tgtEl>
                                      </p:cBhvr>
                                    </p:animEffect>
                                    <p:anim calcmode="lin" valueType="num">
                                      <p:cBhvr>
                                        <p:cTn id="41" dur="1000" fill="hold"/>
                                        <p:tgtEl>
                                          <p:spTgt spid="127">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127">
                                            <p:txEl>
                                              <p:pRg st="4" end="4"/>
                                            </p:txEl>
                                          </p:spTgt>
                                        </p:tgtEl>
                                        <p:attrNameLst>
                                          <p:attrName>ppt_y</p:attrName>
                                        </p:attrNameLst>
                                      </p:cBhvr>
                                      <p:tavLst>
                                        <p:tav tm="0">
                                          <p:val>
                                            <p:strVal val="#ppt_y-.1"/>
                                          </p:val>
                                        </p:tav>
                                        <p:tav tm="100000">
                                          <p:val>
                                            <p:strVal val="#ppt_y"/>
                                          </p:val>
                                        </p:tav>
                                      </p:tavLst>
                                    </p:anim>
                                  </p:childTnLst>
                                </p:cTn>
                              </p:par>
                              <p:par>
                                <p:cTn id="43" presetID="47" presetClass="entr" presetSubtype="0" fill="hold" nodeType="withEffect">
                                  <p:stCondLst>
                                    <p:cond delay="0"/>
                                  </p:stCondLst>
                                  <p:childTnLst>
                                    <p:set>
                                      <p:cBhvr>
                                        <p:cTn id="44" dur="1" fill="hold">
                                          <p:stCondLst>
                                            <p:cond delay="0"/>
                                          </p:stCondLst>
                                        </p:cTn>
                                        <p:tgtEl>
                                          <p:spTgt spid="127">
                                            <p:txEl>
                                              <p:pRg st="5" end="5"/>
                                            </p:txEl>
                                          </p:spTgt>
                                        </p:tgtEl>
                                        <p:attrNameLst>
                                          <p:attrName>style.visibility</p:attrName>
                                        </p:attrNameLst>
                                      </p:cBhvr>
                                      <p:to>
                                        <p:strVal val="visible"/>
                                      </p:to>
                                    </p:set>
                                    <p:animEffect transition="in" filter="fade">
                                      <p:cBhvr>
                                        <p:cTn id="45" dur="1000"/>
                                        <p:tgtEl>
                                          <p:spTgt spid="127">
                                            <p:txEl>
                                              <p:pRg st="5" end="5"/>
                                            </p:txEl>
                                          </p:spTgt>
                                        </p:tgtEl>
                                      </p:cBhvr>
                                    </p:animEffect>
                                    <p:anim calcmode="lin" valueType="num">
                                      <p:cBhvr>
                                        <p:cTn id="46" dur="1000" fill="hold"/>
                                        <p:tgtEl>
                                          <p:spTgt spid="127">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127">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17"/>
          <p:cNvSpPr txBox="1">
            <a:spLocks noGrp="1"/>
          </p:cNvSpPr>
          <p:nvPr>
            <p:ph type="title"/>
          </p:nvPr>
        </p:nvSpPr>
        <p:spPr>
          <a:xfrm>
            <a:off x="566928" y="1139952"/>
            <a:ext cx="8253272" cy="2712278"/>
          </a:xfrm>
          <a:prstGeom prst="rect">
            <a:avLst/>
          </a:prstGeom>
        </p:spPr>
        <p:txBody>
          <a:bodyPr spcFirstLastPara="1" wrap="square" lIns="91425" tIns="91425" rIns="91425" bIns="91425" anchor="ctr" anchorCtr="0">
            <a:noAutofit/>
          </a:bodyPr>
          <a:lstStyle/>
          <a:p>
            <a:pPr>
              <a:lnSpc>
                <a:spcPct val="150000"/>
              </a:lnSpc>
              <a:buClr>
                <a:schemeClr val="bg1"/>
              </a:buClr>
              <a:buSzPct val="120000"/>
            </a:pPr>
            <a:r>
              <a:rPr lang="en-US" sz="1600" dirty="0">
                <a:latin typeface="Bookman Old Style" panose="02050604050505020204" pitchFamily="18" charset="0"/>
              </a:rPr>
              <a:t>1. Estimated 12–20% trial-to-paid conversion (varies by offer)</a:t>
            </a:r>
            <a:br>
              <a:rPr lang="en-US" sz="1600" dirty="0">
                <a:latin typeface="Bookman Old Style" panose="02050604050505020204" pitchFamily="18" charset="0"/>
              </a:rPr>
            </a:br>
            <a:r>
              <a:rPr lang="en-US" sz="1600" dirty="0">
                <a:latin typeface="Bookman Old Style" panose="02050604050505020204" pitchFamily="18" charset="0"/>
              </a:rPr>
              <a:t>2. Boost in daily listening time and app stickiness</a:t>
            </a:r>
            <a:br>
              <a:rPr lang="en-US" sz="1600" dirty="0">
                <a:latin typeface="Bookman Old Style" panose="02050604050505020204" pitchFamily="18" charset="0"/>
              </a:rPr>
            </a:br>
            <a:r>
              <a:rPr lang="en-US" sz="1600" dirty="0">
                <a:latin typeface="Bookman Old Style" panose="02050604050505020204" pitchFamily="18" charset="0"/>
              </a:rPr>
              <a:t>3. Higher engagement with curated playlists and podcasts</a:t>
            </a:r>
            <a:br>
              <a:rPr lang="en-US" sz="1600" dirty="0">
                <a:latin typeface="Bookman Old Style" panose="02050604050505020204" pitchFamily="18" charset="0"/>
              </a:rPr>
            </a:br>
            <a:r>
              <a:rPr lang="en-US" sz="1600" dirty="0">
                <a:latin typeface="Bookman Old Style" panose="02050604050505020204" pitchFamily="18" charset="0"/>
              </a:rPr>
              <a:t>4. Reduced account sharing through family onboarding</a:t>
            </a:r>
            <a:br>
              <a:rPr lang="en-US" sz="1600" dirty="0">
                <a:latin typeface="Bookman Old Style" panose="02050604050505020204" pitchFamily="18" charset="0"/>
              </a:rPr>
            </a:br>
            <a:r>
              <a:rPr lang="en-US" sz="1600" dirty="0">
                <a:latin typeface="Bookman Old Style" panose="02050604050505020204" pitchFamily="18" charset="0"/>
              </a:rPr>
              <a:t>5. Funnel Visualization: Free → Trial → Conversion → Retention</a:t>
            </a:r>
            <a:br>
              <a:rPr lang="en-US" sz="1600" dirty="0">
                <a:latin typeface="Bookman Old Style" panose="02050604050505020204" pitchFamily="18" charset="0"/>
              </a:rPr>
            </a:br>
            <a:endParaRPr sz="1600" dirty="0">
              <a:latin typeface="Bookman Old Style" panose="02050604050505020204" pitchFamily="18" charset="0"/>
            </a:endParaRPr>
          </a:p>
        </p:txBody>
      </p:sp>
      <p:sp>
        <p:nvSpPr>
          <p:cNvPr id="2" name="TextBox 1">
            <a:extLst>
              <a:ext uri="{FF2B5EF4-FFF2-40B4-BE49-F238E27FC236}">
                <a16:creationId xmlns:a16="http://schemas.microsoft.com/office/drawing/2014/main" id="{0D905D4C-1430-A920-B381-6C723CD8E666}"/>
              </a:ext>
            </a:extLst>
          </p:cNvPr>
          <p:cNvSpPr txBox="1"/>
          <p:nvPr/>
        </p:nvSpPr>
        <p:spPr>
          <a:xfrm>
            <a:off x="566928" y="457199"/>
            <a:ext cx="6437376" cy="584775"/>
          </a:xfrm>
          <a:prstGeom prst="rect">
            <a:avLst/>
          </a:prstGeom>
          <a:noFill/>
        </p:spPr>
        <p:txBody>
          <a:bodyPr wrap="square" rtlCol="0">
            <a:spAutoFit/>
          </a:bodyPr>
          <a:lstStyle/>
          <a:p>
            <a:r>
              <a:rPr lang="en-US" sz="3200" b="1" dirty="0">
                <a:solidFill>
                  <a:schemeClr val="bg1"/>
                </a:solidFill>
                <a:latin typeface="Lucida Calligraphy" panose="03010101010101010101" pitchFamily="66" charset="0"/>
              </a:rPr>
              <a:t>    Expected Impact</a:t>
            </a:r>
            <a:endParaRPr lang="en-IN" sz="3200" dirty="0">
              <a:solidFill>
                <a:schemeClr val="bg1"/>
              </a:solidFill>
            </a:endParaRPr>
          </a:p>
        </p:txBody>
      </p:sp>
      <p:pic>
        <p:nvPicPr>
          <p:cNvPr id="4" name="Graphic 3" descr="Presentation with pie chart">
            <a:extLst>
              <a:ext uri="{FF2B5EF4-FFF2-40B4-BE49-F238E27FC236}">
                <a16:creationId xmlns:a16="http://schemas.microsoft.com/office/drawing/2014/main" id="{4D95861E-760D-C6C7-BD3B-52C8C32372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72440" y="490505"/>
            <a:ext cx="693420" cy="518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1" fill="hold" nodeType="click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32"/>
                                        </p:tgtEl>
                                        <p:attrNameLst>
                                          <p:attrName>style.visibility</p:attrName>
                                        </p:attrNameLst>
                                      </p:cBhvr>
                                      <p:to>
                                        <p:strVal val="visible"/>
                                      </p:to>
                                    </p:set>
                                    <p:animEffect transition="in" filter="fade">
                                      <p:cBhvr>
                                        <p:cTn id="19" dur="1000"/>
                                        <p:tgtEl>
                                          <p:spTgt spid="132"/>
                                        </p:tgtEl>
                                      </p:cBhvr>
                                    </p:animEffect>
                                    <p:anim calcmode="lin" valueType="num">
                                      <p:cBhvr>
                                        <p:cTn id="20" dur="1000" fill="hold"/>
                                        <p:tgtEl>
                                          <p:spTgt spid="132"/>
                                        </p:tgtEl>
                                        <p:attrNameLst>
                                          <p:attrName>ppt_x</p:attrName>
                                        </p:attrNameLst>
                                      </p:cBhvr>
                                      <p:tavLst>
                                        <p:tav tm="0">
                                          <p:val>
                                            <p:strVal val="#ppt_x"/>
                                          </p:val>
                                        </p:tav>
                                        <p:tav tm="100000">
                                          <p:val>
                                            <p:strVal val="#ppt_x"/>
                                          </p:val>
                                        </p:tav>
                                      </p:tavLst>
                                    </p:anim>
                                    <p:anim calcmode="lin" valueType="num">
                                      <p:cBhvr>
                                        <p:cTn id="21" dur="1000" fill="hold"/>
                                        <p:tgtEl>
                                          <p:spTgt spid="1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DC6B16-532F-A619-7119-A3A5135D55BD}"/>
              </a:ext>
            </a:extLst>
          </p:cNvPr>
          <p:cNvSpPr txBox="1"/>
          <p:nvPr/>
        </p:nvSpPr>
        <p:spPr>
          <a:xfrm>
            <a:off x="292228" y="180748"/>
            <a:ext cx="4965002" cy="1077218"/>
          </a:xfrm>
          <a:prstGeom prst="rect">
            <a:avLst/>
          </a:prstGeom>
          <a:noFill/>
        </p:spPr>
        <p:txBody>
          <a:bodyPr wrap="square" rtlCol="0">
            <a:spAutoFit/>
          </a:bodyPr>
          <a:lstStyle/>
          <a:p>
            <a:r>
              <a:rPr lang="en-IN" sz="3200" b="1" dirty="0"/>
              <a:t>📸</a:t>
            </a:r>
            <a:r>
              <a:rPr lang="en-US" sz="3600" dirty="0">
                <a:solidFill>
                  <a:schemeClr val="tx1"/>
                </a:solidFill>
                <a:latin typeface="Lucida Calligraphy" panose="03010101010101010101" pitchFamily="66" charset="0"/>
              </a:rPr>
              <a:t>Visual Mockups</a:t>
            </a:r>
          </a:p>
          <a:p>
            <a:endParaRPr lang="en-US" dirty="0"/>
          </a:p>
          <a:p>
            <a:endParaRPr lang="en-IN" dirty="0"/>
          </a:p>
        </p:txBody>
      </p:sp>
      <p:pic>
        <p:nvPicPr>
          <p:cNvPr id="7" name="Picture 6">
            <a:extLst>
              <a:ext uri="{FF2B5EF4-FFF2-40B4-BE49-F238E27FC236}">
                <a16:creationId xmlns:a16="http://schemas.microsoft.com/office/drawing/2014/main" id="{29221A45-BB99-6607-9EAA-49A4CECD5A18}"/>
              </a:ext>
            </a:extLst>
          </p:cNvPr>
          <p:cNvPicPr>
            <a:picLocks noChangeAspect="1"/>
          </p:cNvPicPr>
          <p:nvPr/>
        </p:nvPicPr>
        <p:blipFill>
          <a:blip r:embed="rId2"/>
          <a:stretch>
            <a:fillRect/>
          </a:stretch>
        </p:blipFill>
        <p:spPr>
          <a:xfrm>
            <a:off x="1660018" y="1048512"/>
            <a:ext cx="2702052" cy="3681984"/>
          </a:xfrm>
          <a:prstGeom prst="rect">
            <a:avLst/>
          </a:prstGeom>
        </p:spPr>
      </p:pic>
      <p:pic>
        <p:nvPicPr>
          <p:cNvPr id="9" name="Picture 8">
            <a:extLst>
              <a:ext uri="{FF2B5EF4-FFF2-40B4-BE49-F238E27FC236}">
                <a16:creationId xmlns:a16="http://schemas.microsoft.com/office/drawing/2014/main" id="{4CE31F1E-5145-B33C-08C3-6F78E4641EA8}"/>
              </a:ext>
            </a:extLst>
          </p:cNvPr>
          <p:cNvPicPr>
            <a:picLocks noChangeAspect="1"/>
          </p:cNvPicPr>
          <p:nvPr/>
        </p:nvPicPr>
        <p:blipFill>
          <a:blip r:embed="rId3"/>
          <a:stretch>
            <a:fillRect/>
          </a:stretch>
        </p:blipFill>
        <p:spPr>
          <a:xfrm>
            <a:off x="5637276" y="1048512"/>
            <a:ext cx="2482596" cy="3681984"/>
          </a:xfrm>
          <a:prstGeom prst="rect">
            <a:avLst/>
          </a:prstGeom>
        </p:spPr>
      </p:pic>
    </p:spTree>
    <p:extLst>
      <p:ext uri="{BB962C8B-B14F-4D97-AF65-F5344CB8AC3E}">
        <p14:creationId xmlns:p14="http://schemas.microsoft.com/office/powerpoint/2010/main" val="1116250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0-#ppt_w/2"/>
                                          </p:val>
                                        </p:tav>
                                        <p:tav tm="100000">
                                          <p:val>
                                            <p:strVal val="#ppt_x"/>
                                          </p:val>
                                        </p:tav>
                                      </p:tavLst>
                                    </p:anim>
                                    <p:anim calcmode="lin" valueType="num">
                                      <p:cBhvr additive="base">
                                        <p:cTn id="14"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200553-C6B5-F3EF-D3A8-8B9869E7C821}"/>
              </a:ext>
            </a:extLst>
          </p:cNvPr>
          <p:cNvPicPr>
            <a:picLocks noChangeAspect="1"/>
          </p:cNvPicPr>
          <p:nvPr/>
        </p:nvPicPr>
        <p:blipFill>
          <a:blip r:embed="rId2"/>
          <a:stretch>
            <a:fillRect/>
          </a:stretch>
        </p:blipFill>
        <p:spPr>
          <a:xfrm>
            <a:off x="675132" y="444246"/>
            <a:ext cx="3429000" cy="4255008"/>
          </a:xfrm>
          <a:prstGeom prst="rect">
            <a:avLst/>
          </a:prstGeom>
        </p:spPr>
      </p:pic>
      <p:pic>
        <p:nvPicPr>
          <p:cNvPr id="3" name="Picture 2">
            <a:extLst>
              <a:ext uri="{FF2B5EF4-FFF2-40B4-BE49-F238E27FC236}">
                <a16:creationId xmlns:a16="http://schemas.microsoft.com/office/drawing/2014/main" id="{5C5B6AF7-54F2-F60F-8D70-65449D974249}"/>
              </a:ext>
            </a:extLst>
          </p:cNvPr>
          <p:cNvPicPr>
            <a:picLocks noChangeAspect="1"/>
          </p:cNvPicPr>
          <p:nvPr/>
        </p:nvPicPr>
        <p:blipFill>
          <a:blip r:embed="rId3"/>
          <a:stretch>
            <a:fillRect/>
          </a:stretch>
        </p:blipFill>
        <p:spPr>
          <a:xfrm>
            <a:off x="5172906" y="444246"/>
            <a:ext cx="3295962" cy="4309508"/>
          </a:xfrm>
          <a:prstGeom prst="rect">
            <a:avLst/>
          </a:prstGeom>
        </p:spPr>
      </p:pic>
    </p:spTree>
    <p:extLst>
      <p:ext uri="{BB962C8B-B14F-4D97-AF65-F5344CB8AC3E}">
        <p14:creationId xmlns:p14="http://schemas.microsoft.com/office/powerpoint/2010/main" val="198184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0-#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1+#ppt_w/2"/>
                                          </p:val>
                                        </p:tav>
                                        <p:tav tm="100000">
                                          <p:val>
                                            <p:strVal val="#ppt_x"/>
                                          </p:val>
                                        </p:tav>
                                      </p:tavLst>
                                    </p:anim>
                                    <p:anim calcmode="lin" valueType="num">
                                      <p:cBhvr additive="base">
                                        <p:cTn id="14" dur="5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TotalTime>
  <Words>419</Words>
  <Application>Microsoft Office PowerPoint</Application>
  <PresentationFormat>On-screen Show (16:9)</PresentationFormat>
  <Paragraphs>46</Paragraphs>
  <Slides>7</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Lucida Handwriting</vt:lpstr>
      <vt:lpstr>Wingdings</vt:lpstr>
      <vt:lpstr>Baskerville Old Face</vt:lpstr>
      <vt:lpstr>Arial</vt:lpstr>
      <vt:lpstr>Bookman Old Style</vt:lpstr>
      <vt:lpstr>Lucida Sans</vt:lpstr>
      <vt:lpstr>Roboto</vt:lpstr>
      <vt:lpstr>Lucida Calligraphy</vt:lpstr>
      <vt:lpstr>Geometric</vt:lpstr>
      <vt:lpstr>Freemium  to  Premium</vt:lpstr>
      <vt:lpstr>     Audience Segmentation Who Are We Targeting? Personas: Student Sneha (20): Loves K-pop, budget-conscious, always on Instagram. Regional Ramesh (27): Listens to Telugu/Hindi music, new to streaming. Busy Bhavya (30): Gym-goer, listens during commute, dislikes ads. Indie Ishan (24): Fan of independent artists, seeks ad-free sessions to support creators. Podcast Priya (29): Podcast listener, uses Spotify daily while cooking or walking. Family Farhan (35): Family of 4, uses one account for everyone, concerned about cost.   </vt:lpstr>
      <vt:lpstr>     Offer Concepts</vt:lpstr>
      <vt:lpstr>     Promotion  &amp; Execution Plan </vt:lpstr>
      <vt:lpstr>1. Estimated 12–20% trial-to-paid conversion (varies by offer) 2. Boost in daily listening time and app stickiness 3. Higher engagement with curated playlists and podcasts 4. Reduced account sharing through family onboarding 5. Funnel Visualization: Free → Trial → Conversion → Retention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silveru sowmya</dc:creator>
  <cp:lastModifiedBy>sowmya silveru</cp:lastModifiedBy>
  <cp:revision>2</cp:revision>
  <dcterms:modified xsi:type="dcterms:W3CDTF">2025-07-23T14:02:46Z</dcterms:modified>
</cp:coreProperties>
</file>